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57" r:id="rId5"/>
    <p:sldId id="259" r:id="rId6"/>
    <p:sldId id="261" r:id="rId7"/>
    <p:sldId id="262" r:id="rId8"/>
    <p:sldId id="267" r:id="rId9"/>
    <p:sldId id="268" r:id="rId10"/>
    <p:sldId id="266" r:id="rId11"/>
    <p:sldId id="269" r:id="rId12"/>
    <p:sldId id="273" r:id="rId13"/>
    <p:sldId id="276" r:id="rId14"/>
    <p:sldId id="274" r:id="rId15"/>
    <p:sldId id="263" r:id="rId16"/>
    <p:sldId id="270" r:id="rId17"/>
    <p:sldId id="271" r:id="rId18"/>
    <p:sldId id="275" r:id="rId19"/>
    <p:sldId id="281" r:id="rId20"/>
    <p:sldId id="282" r:id="rId21"/>
    <p:sldId id="283" r:id="rId22"/>
    <p:sldId id="280" r:id="rId23"/>
    <p:sldId id="272" r:id="rId24"/>
    <p:sldId id="279" r:id="rId25"/>
    <p:sldId id="277" r:id="rId26"/>
    <p:sldId id="278" r:id="rId2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D6E3BC"/>
    <a:srgbClr val="95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43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35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44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09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6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41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4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217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03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70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02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BB6EC-3B0F-4C3E-896C-18895EC7016E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08C22-AAF2-4143-8316-125B80ED7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91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provincia.bz.it/it/downloads/Beschluss_LR_1407_2017.pdf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nticorruzione.it/portal/public/classic/AttivitaAutorita/AttiDellAutorita/_Atto?id=051cc0770a7780420841ab4642425b3d" TargetMode="External"/><Relationship Id="rId3" Type="http://schemas.openxmlformats.org/officeDocument/2006/relationships/hyperlink" Target="https://www.gazzettaufficiale.it/eli/id/1995/07/11/095A4039/sg" TargetMode="External"/><Relationship Id="rId7" Type="http://schemas.openxmlformats.org/officeDocument/2006/relationships/hyperlink" Target="https://www.anticorruzione.it/portal/public/classic/AttivitaAutorita/AttiDellAutorita/_Atto?id=f1b4751e0a7780423e6d24e43e092c34" TargetMode="External"/><Relationship Id="rId2" Type="http://schemas.openxmlformats.org/officeDocument/2006/relationships/hyperlink" Target="https://www.gazzettaufficiale.it/atto/serie_generale/caricaDettaglioAtto/originario;jsessionid=xN8pm9bX4CCDcFWlUEhj9g__.ntc-as2-guri2a?atto.dataPubblicazioneGazzetta=1994-02-22&amp;atto.codiceRedazionale=094A1186&amp;elenco30giorni=fals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azzettaufficiale.it/eli/id/2013/04/05/13G00076/sg" TargetMode="External"/><Relationship Id="rId5" Type="http://schemas.openxmlformats.org/officeDocument/2006/relationships/hyperlink" Target="https://www.gazzettaufficiale.it/atto/serie_generale/caricaDettaglioAtto/originario?atto.dataPubblicazioneGazzetta=2009-10-31&amp;atto.codiceRedazionale=009G0164" TargetMode="External"/><Relationship Id="rId4" Type="http://schemas.openxmlformats.org/officeDocument/2006/relationships/hyperlink" Target="https://www.gazzettaufficiale.it/eli/id/2007/12/28/007G0264/sg" TargetMode="External"/><Relationship Id="rId9" Type="http://schemas.openxmlformats.org/officeDocument/2006/relationships/hyperlink" Target="https://www.gazzettaufficiale.it/atto/serie_generale/caricaDettaglioAtto/originario?atto.dataPubblicazioneGazzetta=2013-10-29&amp;atto.codiceRedazionale=13A08564&amp;elenco30giorni=tru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89276" y="2059912"/>
            <a:ext cx="9144000" cy="949505"/>
          </a:xfrm>
        </p:spPr>
        <p:txBody>
          <a:bodyPr/>
          <a:lstStyle/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Carte di Qualità dei Servizi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9276" y="3092751"/>
            <a:ext cx="9144000" cy="437527"/>
          </a:xfrm>
        </p:spPr>
        <p:txBody>
          <a:bodyPr/>
          <a:lstStyle/>
          <a:p>
            <a:r>
              <a:rPr lang="it-IT" cap="all" spc="30" dirty="0" smtClean="0">
                <a:latin typeface="+mj-lt"/>
              </a:rPr>
              <a:t>Contenuti minimi a tutela dei consumatori-utenti</a:t>
            </a:r>
            <a:endParaRPr lang="it-IT" cap="all" spc="30" dirty="0">
              <a:latin typeface="+mj-lt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263" y="3766012"/>
            <a:ext cx="1724025" cy="1724025"/>
          </a:xfrm>
          <a:prstGeom prst="rect">
            <a:avLst/>
          </a:prstGeom>
        </p:spPr>
      </p:pic>
      <p:sp>
        <p:nvSpPr>
          <p:cNvPr id="5" name="Sottotitolo 2"/>
          <p:cNvSpPr txBox="1">
            <a:spLocks/>
          </p:cNvSpPr>
          <p:nvPr/>
        </p:nvSpPr>
        <p:spPr>
          <a:xfrm>
            <a:off x="1489275" y="5490037"/>
            <a:ext cx="9144000" cy="10496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cap="all" spc="30" dirty="0" smtClean="0">
                <a:latin typeface="+mj-lt"/>
              </a:rPr>
              <a:t>Prima officina della conciliazione</a:t>
            </a:r>
          </a:p>
          <a:p>
            <a:r>
              <a:rPr lang="it-IT" sz="2000" cap="all" spc="30" dirty="0" smtClean="0">
                <a:latin typeface="+mj-lt"/>
              </a:rPr>
              <a:t>Osservatorio sui conflitti e la conciliazione / istituto </a:t>
            </a:r>
            <a:r>
              <a:rPr lang="it-IT" sz="2000" cap="all" spc="30" dirty="0" err="1" smtClean="0">
                <a:latin typeface="+mj-lt"/>
              </a:rPr>
              <a:t>jemolo</a:t>
            </a:r>
            <a:r>
              <a:rPr lang="it-IT" sz="2000" cap="all" spc="30" dirty="0" smtClean="0">
                <a:latin typeface="+mj-lt"/>
              </a:rPr>
              <a:t> </a:t>
            </a:r>
          </a:p>
          <a:p>
            <a:r>
              <a:rPr lang="it-IT" sz="2000" cap="all" spc="30" dirty="0" smtClean="0">
                <a:latin typeface="+mj-lt"/>
              </a:rPr>
              <a:t>Roma, 5 luglio 2022</a:t>
            </a:r>
            <a:endParaRPr lang="it-IT" sz="2000" cap="all" spc="3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987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Contenuti minimi a tutela dei consumatori utenti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1048" y="543738"/>
            <a:ext cx="10573474" cy="553666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u="sng" dirty="0" smtClean="0">
                <a:latin typeface="+mj-lt"/>
              </a:rPr>
              <a:t>Principi generali</a:t>
            </a:r>
          </a:p>
          <a:p>
            <a:pPr algn="l"/>
            <a:endParaRPr lang="it-IT" sz="1050" dirty="0" smtClean="0">
              <a:latin typeface="+mj-lt"/>
            </a:endParaRPr>
          </a:p>
          <a:p>
            <a:pPr algn="l"/>
            <a:r>
              <a:rPr lang="it-IT" b="1" dirty="0" smtClean="0"/>
              <a:t>× </a:t>
            </a:r>
            <a:r>
              <a:rPr lang="it-IT" dirty="0">
                <a:latin typeface="+mj-lt"/>
              </a:rPr>
              <a:t>	</a:t>
            </a:r>
            <a:r>
              <a:rPr lang="it-IT" dirty="0" smtClean="0">
                <a:latin typeface="+mj-lt"/>
              </a:rPr>
              <a:t>partecipazione degli stakeholder (costituzione di comitati ecc.)</a:t>
            </a:r>
          </a:p>
          <a:p>
            <a:pPr algn="l"/>
            <a:r>
              <a:rPr lang="it-IT" b="1" dirty="0" smtClean="0"/>
              <a:t>× 	</a:t>
            </a:r>
            <a:r>
              <a:rPr lang="it-IT" dirty="0">
                <a:latin typeface="+mj-lt"/>
              </a:rPr>
              <a:t>certezza </a:t>
            </a:r>
            <a:r>
              <a:rPr lang="it-IT" dirty="0" smtClean="0">
                <a:latin typeface="+mj-lt"/>
              </a:rPr>
              <a:t>ed efficacia del processo partecipativo (consultazione preventiva)</a:t>
            </a:r>
          </a:p>
          <a:p>
            <a:pPr algn="l"/>
            <a:r>
              <a:rPr lang="it-IT" b="1" dirty="0" smtClean="0"/>
              <a:t>× 	</a:t>
            </a:r>
            <a:r>
              <a:rPr lang="it-IT" dirty="0" smtClean="0">
                <a:latin typeface="+mj-lt"/>
              </a:rPr>
              <a:t>trasparenza, circolarità e terzietà del monitoraggio della qualità</a:t>
            </a:r>
          </a:p>
          <a:p>
            <a:pPr algn="l"/>
            <a:r>
              <a:rPr lang="it-IT" b="1" dirty="0" smtClean="0"/>
              <a:t>× 	</a:t>
            </a:r>
            <a:r>
              <a:rPr lang="it-IT" dirty="0">
                <a:latin typeface="+mj-lt"/>
              </a:rPr>
              <a:t>economicità e </a:t>
            </a:r>
            <a:r>
              <a:rPr lang="it-IT" dirty="0" smtClean="0">
                <a:latin typeface="+mj-lt"/>
              </a:rPr>
              <a:t>sostenibilità del sistema di monitoraggio e partecipazione</a:t>
            </a:r>
          </a:p>
          <a:p>
            <a:pPr algn="l"/>
            <a:endParaRPr lang="it-IT" sz="1050" dirty="0">
              <a:latin typeface="+mj-lt"/>
            </a:endParaRPr>
          </a:p>
          <a:p>
            <a:pPr algn="l"/>
            <a:r>
              <a:rPr lang="it-IT" u="sng" dirty="0" smtClean="0">
                <a:latin typeface="+mj-lt"/>
              </a:rPr>
              <a:t>Contenuti minimi</a:t>
            </a:r>
          </a:p>
          <a:p>
            <a:pPr algn="l"/>
            <a:endParaRPr lang="it-IT" sz="1050" dirty="0">
              <a:latin typeface="+mj-lt"/>
            </a:endParaRPr>
          </a:p>
          <a:p>
            <a:pPr algn="l"/>
            <a:r>
              <a:rPr lang="it-IT" b="1" dirty="0" smtClean="0"/>
              <a:t>× 	</a:t>
            </a:r>
            <a:r>
              <a:rPr lang="it-IT" dirty="0">
                <a:latin typeface="+mj-lt"/>
              </a:rPr>
              <a:t>inserimento </a:t>
            </a:r>
            <a:r>
              <a:rPr lang="it-IT" i="1" dirty="0">
                <a:latin typeface="+mj-lt"/>
              </a:rPr>
              <a:t>chiaro</a:t>
            </a:r>
            <a:r>
              <a:rPr lang="it-IT" dirty="0">
                <a:latin typeface="+mj-lt"/>
              </a:rPr>
              <a:t> nei </a:t>
            </a:r>
            <a:r>
              <a:rPr lang="it-IT" dirty="0" smtClean="0">
                <a:latin typeface="+mj-lt"/>
              </a:rPr>
              <a:t>Contratti di Servizio di quanto previsto dalla Finanziaria 2008</a:t>
            </a:r>
          </a:p>
          <a:p>
            <a:pPr algn="l"/>
            <a:r>
              <a:rPr lang="it-IT" b="1" dirty="0" smtClean="0"/>
              <a:t>× 	</a:t>
            </a:r>
            <a:r>
              <a:rPr lang="it-IT" dirty="0">
                <a:latin typeface="+mj-lt"/>
              </a:rPr>
              <a:t>individuazione di </a:t>
            </a:r>
            <a:r>
              <a:rPr lang="it-IT" dirty="0" smtClean="0">
                <a:latin typeface="+mj-lt"/>
              </a:rPr>
              <a:t>forme di gestione della partecipazione (Protocolli d’Intesa)</a:t>
            </a:r>
          </a:p>
          <a:p>
            <a:pPr algn="l"/>
            <a:r>
              <a:rPr lang="it-IT" b="1" dirty="0" smtClean="0"/>
              <a:t>× 	</a:t>
            </a:r>
            <a:r>
              <a:rPr lang="it-IT" dirty="0">
                <a:latin typeface="+mj-lt"/>
              </a:rPr>
              <a:t>standard </a:t>
            </a:r>
            <a:r>
              <a:rPr lang="it-IT" dirty="0" smtClean="0">
                <a:latin typeface="+mj-lt"/>
              </a:rPr>
              <a:t>minimi di qualità e obiettivi di miglioramento</a:t>
            </a:r>
          </a:p>
          <a:p>
            <a:pPr algn="l"/>
            <a:r>
              <a:rPr lang="it-IT" b="1" dirty="0" smtClean="0"/>
              <a:t>× 	</a:t>
            </a:r>
            <a:r>
              <a:rPr lang="it-IT" dirty="0">
                <a:latin typeface="+mj-lt"/>
              </a:rPr>
              <a:t>copertura dei costi dei servizi </a:t>
            </a:r>
            <a:r>
              <a:rPr lang="it-IT" dirty="0" smtClean="0">
                <a:latin typeface="+mj-lt"/>
              </a:rPr>
              <a:t>e delle spese</a:t>
            </a:r>
          </a:p>
          <a:p>
            <a:pPr algn="l"/>
            <a:r>
              <a:rPr lang="it-IT" b="1" dirty="0" smtClean="0"/>
              <a:t>× 	</a:t>
            </a:r>
            <a:r>
              <a:rPr lang="it-IT" dirty="0">
                <a:latin typeface="+mj-lt"/>
              </a:rPr>
              <a:t>sistema di </a:t>
            </a:r>
            <a:r>
              <a:rPr lang="it-IT" dirty="0" smtClean="0">
                <a:latin typeface="+mj-lt"/>
              </a:rPr>
              <a:t>monitoraggio (almeno semestrale)</a:t>
            </a:r>
          </a:p>
          <a:p>
            <a:pPr algn="l"/>
            <a:r>
              <a:rPr lang="it-IT" b="1" dirty="0" smtClean="0"/>
              <a:t>× 	</a:t>
            </a:r>
            <a:r>
              <a:rPr lang="it-IT" dirty="0" smtClean="0">
                <a:latin typeface="+mj-lt"/>
              </a:rPr>
              <a:t>meccanismi di risoluzione delle controversie (conciliazione) e indennizzi automatici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548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Contenuti minimi a tutela dei consumatori utenti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1048" y="543738"/>
            <a:ext cx="10573474" cy="5536666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latin typeface="+mj-lt"/>
              </a:rPr>
              <a:t>Contenuti minimi a tutela dei consumatori-utenti individuati nell’ambito del </a:t>
            </a:r>
            <a:r>
              <a:rPr lang="it-IT" b="1" dirty="0"/>
              <a:t>Gruppo di Lavoro</a:t>
            </a:r>
            <a:r>
              <a:rPr lang="it-IT" dirty="0" smtClean="0">
                <a:latin typeface="+mj-lt"/>
              </a:rPr>
              <a:t> con l’Osservatorio sui Conflitti e la Conciliazione della Regione Lazio</a:t>
            </a:r>
          </a:p>
          <a:p>
            <a:pPr algn="l"/>
            <a:endParaRPr lang="it-IT" sz="1050" dirty="0">
              <a:latin typeface="+mj-lt"/>
            </a:endParaRPr>
          </a:p>
          <a:p>
            <a:pPr algn="l"/>
            <a:r>
              <a:rPr lang="it-IT" b="1" dirty="0" smtClean="0"/>
              <a:t>× 	</a:t>
            </a:r>
            <a:r>
              <a:rPr lang="it-IT" dirty="0">
                <a:latin typeface="+mj-lt"/>
              </a:rPr>
              <a:t>previsione di </a:t>
            </a:r>
            <a:r>
              <a:rPr lang="it-IT" dirty="0" smtClean="0">
                <a:latin typeface="+mj-lt"/>
              </a:rPr>
              <a:t>aggiornamento </a:t>
            </a:r>
            <a:r>
              <a:rPr lang="it-IT" dirty="0">
                <a:latin typeface="+mj-lt"/>
              </a:rPr>
              <a:t>della Carta di </a:t>
            </a:r>
            <a:r>
              <a:rPr lang="it-IT" dirty="0" smtClean="0">
                <a:latin typeface="+mj-lt"/>
              </a:rPr>
              <a:t>Qualità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modalità per porgere reclamo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modalità per risolvere i conflitti (indennizzi, rimborsi)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strumenti di controllo e verifica (</a:t>
            </a:r>
            <a:r>
              <a:rPr lang="it-IT" dirty="0" smtClean="0">
                <a:latin typeface="+mj-lt"/>
              </a:rPr>
              <a:t>Tavolo </a:t>
            </a:r>
            <a:r>
              <a:rPr lang="it-IT" dirty="0">
                <a:latin typeface="+mj-lt"/>
              </a:rPr>
              <a:t>con le associazioni, Osservatori ecc</a:t>
            </a:r>
            <a:r>
              <a:rPr lang="it-IT" dirty="0" smtClean="0">
                <a:latin typeface="+mj-lt"/>
              </a:rPr>
              <a:t>.)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presenza di una procedura formalizzata</a:t>
            </a:r>
          </a:p>
        </p:txBody>
      </p:sp>
    </p:spTree>
    <p:extLst>
      <p:ext uri="{BB962C8B-B14F-4D97-AF65-F5344CB8AC3E}">
        <p14:creationId xmlns:p14="http://schemas.microsoft.com/office/powerpoint/2010/main" val="2125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152498" y="3078203"/>
            <a:ext cx="5832857" cy="763927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Il Protocollo d’Intesa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1048" y="543738"/>
            <a:ext cx="10573474" cy="5536666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latin typeface="+mj-lt"/>
              </a:rPr>
              <a:t>A Roma vige il </a:t>
            </a:r>
            <a:r>
              <a:rPr lang="it-IT" b="1" dirty="0"/>
              <a:t>Protocollo di Intesa tra l’Amministrazione, l’Agenzia e le associazioni dei consumatori-utenti </a:t>
            </a:r>
            <a:r>
              <a:rPr lang="it-IT" dirty="0" smtClean="0">
                <a:latin typeface="+mj-lt"/>
              </a:rPr>
              <a:t>riconosciute (</a:t>
            </a:r>
            <a:r>
              <a:rPr lang="it-IT" dirty="0" err="1" smtClean="0">
                <a:latin typeface="+mj-lt"/>
              </a:rPr>
              <a:t>DGCa</a:t>
            </a:r>
            <a:r>
              <a:rPr lang="it-IT" dirty="0" smtClean="0">
                <a:latin typeface="+mj-lt"/>
              </a:rPr>
              <a:t> 67/2015) che dà applicazione concreta a quanto previsto nella Finanziaria 2008</a:t>
            </a:r>
          </a:p>
          <a:p>
            <a:pPr algn="l"/>
            <a:endParaRPr lang="it-IT" dirty="0" smtClean="0">
              <a:latin typeface="+mj-lt"/>
            </a:endParaRPr>
          </a:p>
          <a:p>
            <a:pPr algn="l"/>
            <a:r>
              <a:rPr lang="it-IT" dirty="0" smtClean="0">
                <a:latin typeface="+mj-lt"/>
              </a:rPr>
              <a:t>L’applicazione del Protocollo garantisce la partecipazione diretta e il coinvolgimento dei cittadini utenti: </a:t>
            </a:r>
            <a:endParaRPr lang="it-IT" sz="1050" dirty="0">
              <a:latin typeface="+mj-lt"/>
            </a:endParaRPr>
          </a:p>
          <a:p>
            <a:pPr algn="l"/>
            <a:r>
              <a:rPr lang="it-IT" b="1" dirty="0" smtClean="0"/>
              <a:t>×	</a:t>
            </a:r>
            <a:r>
              <a:rPr lang="it-IT" dirty="0" smtClean="0">
                <a:latin typeface="+mj-lt"/>
              </a:rPr>
              <a:t>nel processo </a:t>
            </a:r>
            <a:r>
              <a:rPr lang="it-IT" dirty="0">
                <a:latin typeface="+mj-lt"/>
              </a:rPr>
              <a:t>di valutazione e approvazione delle Carte di Qualità </a:t>
            </a:r>
            <a:r>
              <a:rPr lang="it-IT" dirty="0" smtClean="0">
                <a:latin typeface="+mj-lt"/>
              </a:rPr>
              <a:t>			(</a:t>
            </a:r>
            <a:r>
              <a:rPr lang="it-IT" dirty="0">
                <a:latin typeface="+mj-lt"/>
              </a:rPr>
              <a:t>oltre che </a:t>
            </a:r>
            <a:r>
              <a:rPr lang="it-IT" dirty="0" smtClean="0">
                <a:latin typeface="+mj-lt"/>
              </a:rPr>
              <a:t>dei Contratti </a:t>
            </a:r>
            <a:r>
              <a:rPr lang="it-IT" dirty="0">
                <a:latin typeface="+mj-lt"/>
              </a:rPr>
              <a:t>di </a:t>
            </a:r>
            <a:r>
              <a:rPr lang="it-IT" dirty="0" smtClean="0">
                <a:latin typeface="+mj-lt"/>
              </a:rPr>
              <a:t>Servizio)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>
                <a:latin typeface="+mj-lt"/>
              </a:rPr>
              <a:t>	</a:t>
            </a:r>
            <a:r>
              <a:rPr lang="it-IT" dirty="0" smtClean="0">
                <a:latin typeface="+mj-lt"/>
              </a:rPr>
              <a:t>nella rilevazione della soddisfazione (</a:t>
            </a:r>
            <a:r>
              <a:rPr lang="it-IT" dirty="0" err="1" smtClean="0">
                <a:latin typeface="+mj-lt"/>
              </a:rPr>
              <a:t>customer</a:t>
            </a:r>
            <a:r>
              <a:rPr lang="it-IT" dirty="0" smtClean="0">
                <a:latin typeface="+mj-lt"/>
              </a:rPr>
              <a:t>/</a:t>
            </a:r>
            <a:r>
              <a:rPr lang="it-IT" dirty="0" err="1" smtClean="0">
                <a:latin typeface="+mj-lt"/>
              </a:rPr>
              <a:t>citizen</a:t>
            </a:r>
            <a:r>
              <a:rPr lang="it-IT" dirty="0" smtClean="0">
                <a:latin typeface="+mj-lt"/>
              </a:rPr>
              <a:t> </a:t>
            </a:r>
            <a:r>
              <a:rPr lang="it-IT" dirty="0" err="1" smtClean="0">
                <a:latin typeface="+mj-lt"/>
              </a:rPr>
              <a:t>satisfaction</a:t>
            </a:r>
            <a:r>
              <a:rPr lang="it-IT" dirty="0" smtClean="0">
                <a:latin typeface="+mj-lt"/>
              </a:rPr>
              <a:t>, indagini di 	qualità percepita) attraverso consultazioni periodiche e specifici panel</a:t>
            </a:r>
          </a:p>
          <a:p>
            <a:pPr algn="l"/>
            <a:endParaRPr lang="it-IT" dirty="0">
              <a:latin typeface="+mj-lt"/>
            </a:endParaRPr>
          </a:p>
          <a:p>
            <a:pPr algn="l"/>
            <a:endParaRPr lang="it-IT" b="1" dirty="0">
              <a:latin typeface="+mj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320117" y="5431750"/>
            <a:ext cx="10872486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200" i="1" dirty="0" smtClean="0">
                <a:latin typeface="+mj-lt"/>
              </a:rPr>
              <a:t>Tra le funzioni dell’</a:t>
            </a:r>
            <a:r>
              <a:rPr lang="it-IT" sz="2200" i="1" dirty="0" err="1" smtClean="0">
                <a:latin typeface="+mj-lt"/>
              </a:rPr>
              <a:t>ACoS</a:t>
            </a:r>
            <a:r>
              <a:rPr lang="it-IT" sz="2200" i="1" dirty="0" smtClean="0">
                <a:latin typeface="+mj-lt"/>
              </a:rPr>
              <a:t> espressamente previste dall’atto istitutivo (DCC 39/2002), vi è quella di </a:t>
            </a:r>
            <a:r>
              <a:rPr lang="it-IT" sz="2200" b="1" i="1" dirty="0" smtClean="0"/>
              <a:t>valutare la conformità delle carte dei servizi</a:t>
            </a:r>
            <a:r>
              <a:rPr lang="it-IT" sz="2200" i="1" dirty="0" smtClean="0">
                <a:latin typeface="+mj-lt"/>
              </a:rPr>
              <a:t> predisposte dai singoli soggetti erogatori dei Servizi Pubblici Locali alla normativa vigente (art. 4, </a:t>
            </a:r>
            <a:r>
              <a:rPr lang="it-IT" sz="2200" i="1" dirty="0" err="1" smtClean="0">
                <a:latin typeface="+mj-lt"/>
              </a:rPr>
              <a:t>lett</a:t>
            </a:r>
            <a:r>
              <a:rPr lang="it-IT" sz="2200" i="1" dirty="0" smtClean="0">
                <a:latin typeface="+mj-lt"/>
              </a:rPr>
              <a:t>. c), oltre che l’obbligo di esprimere pareri preventivi sui Contratti di Servizio</a:t>
            </a:r>
          </a:p>
        </p:txBody>
      </p:sp>
    </p:spTree>
    <p:extLst>
      <p:ext uri="{BB962C8B-B14F-4D97-AF65-F5344CB8AC3E}">
        <p14:creationId xmlns:p14="http://schemas.microsoft.com/office/powerpoint/2010/main" val="6805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152498" y="3078203"/>
            <a:ext cx="5832857" cy="763927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Il Protocollo d’Intesa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19514" y="238938"/>
            <a:ext cx="10573474" cy="5536666"/>
          </a:xfrm>
        </p:spPr>
        <p:txBody>
          <a:bodyPr>
            <a:normAutofit/>
          </a:bodyPr>
          <a:lstStyle/>
          <a:p>
            <a:pPr algn="l"/>
            <a:r>
              <a:rPr lang="it-IT" i="1" dirty="0" smtClean="0">
                <a:latin typeface="+mj-lt"/>
              </a:rPr>
              <a:t>Nell’ambito del Protocollo è istituito </a:t>
            </a:r>
            <a:r>
              <a:rPr lang="it-IT" i="1" dirty="0">
                <a:latin typeface="+mj-lt"/>
              </a:rPr>
              <a:t>un </a:t>
            </a:r>
            <a:r>
              <a:rPr lang="it-IT" b="1" i="1" dirty="0"/>
              <a:t>Tavolo permanente di confronto</a:t>
            </a:r>
            <a:r>
              <a:rPr lang="it-IT" i="1" dirty="0">
                <a:latin typeface="+mj-lt"/>
              </a:rPr>
              <a:t>, presieduto e coordinato dal Sindaco, dall’Assessorato di volta in volta competente o delegato ai rapporti con le </a:t>
            </a:r>
            <a:r>
              <a:rPr lang="it-IT" i="1" dirty="0" smtClean="0">
                <a:latin typeface="+mj-lt"/>
              </a:rPr>
              <a:t>Associazioni</a:t>
            </a:r>
          </a:p>
          <a:p>
            <a:pPr algn="l"/>
            <a:endParaRPr lang="it-IT" dirty="0" smtClean="0">
              <a:latin typeface="+mj-lt"/>
            </a:endParaRPr>
          </a:p>
          <a:p>
            <a:pPr algn="l"/>
            <a:r>
              <a:rPr lang="it-IT" u="sng" dirty="0" smtClean="0">
                <a:latin typeface="+mj-lt"/>
              </a:rPr>
              <a:t>Come funziona</a:t>
            </a:r>
          </a:p>
          <a:p>
            <a:pPr algn="l"/>
            <a:r>
              <a:rPr lang="it-IT" dirty="0" smtClean="0">
                <a:latin typeface="+mj-lt"/>
              </a:rPr>
              <a:t>Il Tavolo si </a:t>
            </a:r>
            <a:r>
              <a:rPr lang="it-IT" dirty="0">
                <a:latin typeface="+mj-lt"/>
              </a:rPr>
              <a:t>riunisce periodicamente, anche insieme alle aziende e alle strutture interessate, in occasione dei </a:t>
            </a:r>
            <a:r>
              <a:rPr lang="it-IT" b="1" dirty="0"/>
              <a:t>rinnovi delle Carte </a:t>
            </a:r>
            <a:r>
              <a:rPr lang="it-IT" dirty="0">
                <a:latin typeface="+mj-lt"/>
              </a:rPr>
              <a:t>e dei Contratti di Servizio, ma anche per discutere i temi di maggiore urgenza e interesse per la </a:t>
            </a:r>
            <a:r>
              <a:rPr lang="it-IT" dirty="0" smtClean="0">
                <a:latin typeface="+mj-lt"/>
              </a:rPr>
              <a:t>collettività</a:t>
            </a:r>
          </a:p>
          <a:p>
            <a:pPr algn="l"/>
            <a:r>
              <a:rPr lang="it-IT" dirty="0">
                <a:latin typeface="+mj-lt"/>
              </a:rPr>
              <a:t>Resta salva la possibilità per le Associazioni e l’Agenzia di svolgere </a:t>
            </a:r>
            <a:r>
              <a:rPr lang="it-IT" b="1" dirty="0"/>
              <a:t>attività autonome </a:t>
            </a:r>
            <a:r>
              <a:rPr lang="it-IT" dirty="0">
                <a:latin typeface="+mj-lt"/>
              </a:rPr>
              <a:t>di monitoraggio al di fuori del Tavolo permanente</a:t>
            </a:r>
          </a:p>
          <a:p>
            <a:pPr algn="l"/>
            <a:r>
              <a:rPr lang="it-IT" dirty="0" smtClean="0">
                <a:latin typeface="+mj-lt"/>
              </a:rPr>
              <a:t>Il </a:t>
            </a:r>
            <a:r>
              <a:rPr lang="it-IT" dirty="0">
                <a:latin typeface="+mj-lt"/>
              </a:rPr>
              <a:t>Tavolo può essere </a:t>
            </a:r>
            <a:r>
              <a:rPr lang="it-IT" b="1" dirty="0"/>
              <a:t>convocato esclusivamente </a:t>
            </a:r>
            <a:r>
              <a:rPr lang="it-IT" dirty="0">
                <a:latin typeface="+mj-lt"/>
              </a:rPr>
              <a:t>dall’Assessorato delegato, mentre il Dipartimento con il quale la società/azienda ha stipulato il Contratto di Servizio può solo richiederne o sollecitarne la </a:t>
            </a:r>
            <a:r>
              <a:rPr lang="it-IT" dirty="0" smtClean="0">
                <a:latin typeface="+mj-lt"/>
              </a:rPr>
              <a:t>convocazione</a:t>
            </a:r>
          </a:p>
          <a:p>
            <a:pPr algn="l"/>
            <a:endParaRPr lang="it-IT" b="1" dirty="0">
              <a:latin typeface="+mj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319514" y="5411450"/>
            <a:ext cx="10872486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200" i="1" dirty="0" smtClean="0">
                <a:latin typeface="+mj-lt"/>
              </a:rPr>
              <a:t>Tra le funzioni dell’</a:t>
            </a:r>
            <a:r>
              <a:rPr lang="it-IT" sz="2200" i="1" dirty="0" err="1" smtClean="0">
                <a:latin typeface="+mj-lt"/>
              </a:rPr>
              <a:t>ACoS</a:t>
            </a:r>
            <a:r>
              <a:rPr lang="it-IT" sz="2200" i="1" dirty="0" smtClean="0">
                <a:latin typeface="+mj-lt"/>
              </a:rPr>
              <a:t> espressamente previste dall’atto istitutivo (DCC 39/2002), vi è quella di </a:t>
            </a:r>
            <a:r>
              <a:rPr lang="it-IT" sz="2200" b="1" i="1" dirty="0" smtClean="0"/>
              <a:t>valutare la conformità delle carte dei servizi</a:t>
            </a:r>
            <a:r>
              <a:rPr lang="it-IT" sz="2200" i="1" dirty="0" smtClean="0">
                <a:latin typeface="+mj-lt"/>
              </a:rPr>
              <a:t> predisposte dai singoli soggetti erogatori dei Servizi Pubblici Locali alla normativa vigente (art. 4, </a:t>
            </a:r>
            <a:r>
              <a:rPr lang="it-IT" sz="2200" i="1" dirty="0" err="1" smtClean="0">
                <a:latin typeface="+mj-lt"/>
              </a:rPr>
              <a:t>lett</a:t>
            </a:r>
            <a:r>
              <a:rPr lang="it-IT" sz="2200" i="1" dirty="0" smtClean="0">
                <a:latin typeface="+mj-lt"/>
              </a:rPr>
              <a:t>. c), oltre che l’obbligo di esprimere pareri preventivi sui Contratti di Servizio</a:t>
            </a:r>
          </a:p>
        </p:txBody>
      </p:sp>
    </p:spTree>
    <p:extLst>
      <p:ext uri="{BB962C8B-B14F-4D97-AF65-F5344CB8AC3E}">
        <p14:creationId xmlns:p14="http://schemas.microsoft.com/office/powerpoint/2010/main" val="12995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152498" y="3078203"/>
            <a:ext cx="5832857" cy="763927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I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ssppll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 di Roma Capitale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9020" y="1090054"/>
            <a:ext cx="10573474" cy="4740223"/>
          </a:xfrm>
        </p:spPr>
        <p:txBody>
          <a:bodyPr>
            <a:normAutofit lnSpcReduction="10000"/>
          </a:bodyPr>
          <a:lstStyle/>
          <a:p>
            <a:pPr algn="l"/>
            <a:r>
              <a:rPr lang="it-IT" i="1" dirty="0" smtClean="0">
                <a:latin typeface="+mj-lt"/>
              </a:rPr>
              <a:t>Tra gli obiettivi, potenziare gli </a:t>
            </a:r>
            <a:r>
              <a:rPr lang="it-IT" i="1" dirty="0">
                <a:latin typeface="+mj-lt"/>
              </a:rPr>
              <a:t>strumenti di controllo a disposizione dell’Amministrazione e di tutela degli utenti</a:t>
            </a:r>
          </a:p>
          <a:p>
            <a:pPr algn="l"/>
            <a:r>
              <a:rPr lang="it-IT" dirty="0" smtClean="0">
                <a:latin typeface="+mj-lt"/>
              </a:rPr>
              <a:t>È </a:t>
            </a:r>
            <a:r>
              <a:rPr lang="it-IT" dirty="0">
                <a:latin typeface="+mj-lt"/>
              </a:rPr>
              <a:t>espressamente previsto </a:t>
            </a:r>
            <a:r>
              <a:rPr lang="it-IT" dirty="0" smtClean="0">
                <a:latin typeface="+mj-lt"/>
              </a:rPr>
              <a:t>dal Consiglio Comunale di Roma (Assemblea Capitolina) che la Carta di Qualità sia inserita tra i </a:t>
            </a:r>
            <a:r>
              <a:rPr lang="it-IT" b="1" dirty="0"/>
              <a:t>contenuti fondamentali </a:t>
            </a:r>
            <a:r>
              <a:rPr lang="it-IT" dirty="0" smtClean="0">
                <a:latin typeface="+mj-lt"/>
              </a:rPr>
              <a:t>dei Contratti di Servizio</a:t>
            </a:r>
          </a:p>
          <a:p>
            <a:pPr algn="l"/>
            <a:r>
              <a:rPr lang="it-IT" dirty="0">
                <a:latin typeface="+mj-lt"/>
              </a:rPr>
              <a:t>	</a:t>
            </a:r>
            <a:r>
              <a:rPr lang="it-IT" dirty="0" smtClean="0">
                <a:latin typeface="+mj-lt"/>
              </a:rPr>
              <a:t>«</a:t>
            </a:r>
            <a:r>
              <a:rPr lang="it-IT" i="1" dirty="0" smtClean="0">
                <a:latin typeface="+mj-lt"/>
              </a:rPr>
              <a:t>I Contratti di Servizio devono contenere specifiche previsioni in merito a (…) 	d) le garanzie a tutela degli utenti, </a:t>
            </a:r>
            <a:r>
              <a:rPr lang="it-IT" b="1" i="1" dirty="0"/>
              <a:t>con particolare riferimento alle Carte di 	Qualità</a:t>
            </a:r>
            <a:r>
              <a:rPr lang="it-IT" i="1" dirty="0" smtClean="0">
                <a:latin typeface="+mj-lt"/>
              </a:rPr>
              <a:t>»</a:t>
            </a:r>
            <a:r>
              <a:rPr lang="it-IT" dirty="0">
                <a:latin typeface="+mj-lt"/>
              </a:rPr>
              <a:t>	</a:t>
            </a:r>
            <a:endParaRPr lang="it-IT" dirty="0" smtClean="0">
              <a:latin typeface="+mj-lt"/>
            </a:endParaRPr>
          </a:p>
          <a:p>
            <a:pPr algn="l"/>
            <a:r>
              <a:rPr lang="it-IT" dirty="0">
                <a:latin typeface="+mj-lt"/>
              </a:rPr>
              <a:t>	</a:t>
            </a:r>
            <a:r>
              <a:rPr lang="it-IT" dirty="0" smtClean="0">
                <a:latin typeface="+mj-lt"/>
              </a:rPr>
              <a:t>«</a:t>
            </a:r>
            <a:r>
              <a:rPr lang="it-IT" i="1" dirty="0" smtClean="0">
                <a:latin typeface="+mj-lt"/>
              </a:rPr>
              <a:t>Tutti </a:t>
            </a:r>
            <a:r>
              <a:rPr lang="it-IT" i="1" dirty="0">
                <a:latin typeface="+mj-lt"/>
              </a:rPr>
              <a:t>gli impegni assunti </a:t>
            </a:r>
            <a:r>
              <a:rPr lang="it-IT" i="1" dirty="0" smtClean="0">
                <a:latin typeface="+mj-lt"/>
              </a:rPr>
              <a:t>dall’esercente </a:t>
            </a:r>
            <a:r>
              <a:rPr lang="it-IT" i="1" dirty="0">
                <a:latin typeface="+mj-lt"/>
              </a:rPr>
              <a:t>nel Contratto di Servizio </a:t>
            </a:r>
            <a:r>
              <a:rPr lang="it-IT" b="1" i="1" dirty="0"/>
              <a:t>devono </a:t>
            </a:r>
            <a:r>
              <a:rPr lang="it-IT" b="1" i="1" dirty="0" smtClean="0"/>
              <a:t>	essere 	riportati </a:t>
            </a:r>
            <a:r>
              <a:rPr lang="it-IT" b="1" i="1" dirty="0"/>
              <a:t>nelle Carte di </a:t>
            </a:r>
            <a:r>
              <a:rPr lang="it-IT" b="1" i="1" dirty="0" smtClean="0"/>
              <a:t>Qualità</a:t>
            </a:r>
            <a:r>
              <a:rPr lang="it-IT" i="1" dirty="0" smtClean="0">
                <a:latin typeface="+mj-lt"/>
              </a:rPr>
              <a:t>, assicurandone </a:t>
            </a:r>
            <a:r>
              <a:rPr lang="it-IT" i="1" dirty="0">
                <a:latin typeface="+mj-lt"/>
              </a:rPr>
              <a:t>la più ampia </a:t>
            </a:r>
            <a:r>
              <a:rPr lang="it-IT" i="1" dirty="0" smtClean="0">
                <a:latin typeface="+mj-lt"/>
              </a:rPr>
              <a:t>	diffusione</a:t>
            </a:r>
            <a:r>
              <a:rPr lang="it-IT" dirty="0" smtClean="0">
                <a:latin typeface="+mj-lt"/>
              </a:rPr>
              <a:t>»</a:t>
            </a:r>
          </a:p>
          <a:p>
            <a:pPr algn="l"/>
            <a:r>
              <a:rPr lang="it-IT" dirty="0">
                <a:latin typeface="+mj-lt"/>
              </a:rPr>
              <a:t>	</a:t>
            </a:r>
            <a:r>
              <a:rPr lang="it-IT" dirty="0" smtClean="0">
                <a:latin typeface="+mj-lt"/>
              </a:rPr>
              <a:t>«</a:t>
            </a:r>
            <a:r>
              <a:rPr lang="it-IT" i="1" dirty="0" smtClean="0">
                <a:latin typeface="+mj-lt"/>
              </a:rPr>
              <a:t>La Carta dei Servizi deve fare riferimento (…) alle modalità di </a:t>
            </a:r>
            <a:r>
              <a:rPr lang="it-IT" b="1" i="1" dirty="0"/>
              <a:t>tutela degli 	utenti</a:t>
            </a:r>
            <a:r>
              <a:rPr lang="it-IT" i="1" dirty="0" smtClean="0">
                <a:latin typeface="+mj-lt"/>
              </a:rPr>
              <a:t>, introdurre procedure di reclamo semplici, accessibili, di facile 	utilizzazione»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319514" y="0"/>
            <a:ext cx="1087248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+mj-lt"/>
              </a:rPr>
              <a:t>Deliberazione del Consiglio Comunale 20/2007, </a:t>
            </a:r>
            <a:r>
              <a:rPr lang="it-IT" sz="2400" i="1" dirty="0" smtClean="0">
                <a:latin typeface="+mj-lt"/>
              </a:rPr>
              <a:t>Linee guida per la predisposizione dei Contratti di Servizio tra il Comune di Roma e i soggetti erogatori dei </a:t>
            </a:r>
            <a:r>
              <a:rPr lang="it-IT" sz="2400" i="1" dirty="0" err="1" smtClean="0">
                <a:latin typeface="+mj-lt"/>
              </a:rPr>
              <a:t>ssppll</a:t>
            </a:r>
            <a:endParaRPr lang="it-IT" sz="2400" i="1" dirty="0" smtClean="0">
              <a:latin typeface="+mj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319514" y="6027003"/>
            <a:ext cx="1087248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i="1" dirty="0" smtClean="0">
                <a:latin typeface="+mj-lt"/>
              </a:rPr>
              <a:t>All’Agenzia è conferito ruolo di supporto all’Assemblea Capitolina nelle attività di indirizzo, vigilanza e controllo in materia di servizi pubblici</a:t>
            </a:r>
          </a:p>
        </p:txBody>
      </p:sp>
    </p:spTree>
    <p:extLst>
      <p:ext uri="{BB962C8B-B14F-4D97-AF65-F5344CB8AC3E}">
        <p14:creationId xmlns:p14="http://schemas.microsoft.com/office/powerpoint/2010/main" val="8936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642619"/>
              </p:ext>
            </p:extLst>
          </p:nvPr>
        </p:nvGraphicFramePr>
        <p:xfrm>
          <a:off x="493857" y="277796"/>
          <a:ext cx="11231301" cy="6250323"/>
        </p:xfrm>
        <a:graphic>
          <a:graphicData uri="http://schemas.openxmlformats.org/drawingml/2006/table">
            <a:tbl>
              <a:tblPr firstRow="1" firstCol="1" bandRow="1"/>
              <a:tblGrid>
                <a:gridCol w="2660662">
                  <a:extLst>
                    <a:ext uri="{9D8B030D-6E8A-4147-A177-3AD203B41FA5}">
                      <a16:colId xmlns:a16="http://schemas.microsoft.com/office/drawing/2014/main" val="3737745101"/>
                    </a:ext>
                  </a:extLst>
                </a:gridCol>
                <a:gridCol w="1224377">
                  <a:extLst>
                    <a:ext uri="{9D8B030D-6E8A-4147-A177-3AD203B41FA5}">
                      <a16:colId xmlns:a16="http://schemas.microsoft.com/office/drawing/2014/main" val="1291200087"/>
                    </a:ext>
                  </a:extLst>
                </a:gridCol>
                <a:gridCol w="1224377">
                  <a:extLst>
                    <a:ext uri="{9D8B030D-6E8A-4147-A177-3AD203B41FA5}">
                      <a16:colId xmlns:a16="http://schemas.microsoft.com/office/drawing/2014/main" val="521096489"/>
                    </a:ext>
                  </a:extLst>
                </a:gridCol>
                <a:gridCol w="1224377">
                  <a:extLst>
                    <a:ext uri="{9D8B030D-6E8A-4147-A177-3AD203B41FA5}">
                      <a16:colId xmlns:a16="http://schemas.microsoft.com/office/drawing/2014/main" val="637199784"/>
                    </a:ext>
                  </a:extLst>
                </a:gridCol>
                <a:gridCol w="1224377">
                  <a:extLst>
                    <a:ext uri="{9D8B030D-6E8A-4147-A177-3AD203B41FA5}">
                      <a16:colId xmlns:a16="http://schemas.microsoft.com/office/drawing/2014/main" val="571113172"/>
                    </a:ext>
                  </a:extLst>
                </a:gridCol>
                <a:gridCol w="1224377">
                  <a:extLst>
                    <a:ext uri="{9D8B030D-6E8A-4147-A177-3AD203B41FA5}">
                      <a16:colId xmlns:a16="http://schemas.microsoft.com/office/drawing/2014/main" val="732641371"/>
                    </a:ext>
                  </a:extLst>
                </a:gridCol>
                <a:gridCol w="1224377">
                  <a:extLst>
                    <a:ext uri="{9D8B030D-6E8A-4147-A177-3AD203B41FA5}">
                      <a16:colId xmlns:a16="http://schemas.microsoft.com/office/drawing/2014/main" val="1086127736"/>
                    </a:ext>
                  </a:extLst>
                </a:gridCol>
                <a:gridCol w="1224377">
                  <a:extLst>
                    <a:ext uri="{9D8B030D-6E8A-4147-A177-3AD203B41FA5}">
                      <a16:colId xmlns:a16="http://schemas.microsoft.com/office/drawing/2014/main" val="3223518621"/>
                    </a:ext>
                  </a:extLst>
                </a:gridCol>
              </a:tblGrid>
              <a:tr h="1297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it-IT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Ricognizione delle Carte di Qualità adottate dai</a:t>
                      </a:r>
                      <a:r>
                        <a:rPr lang="it-IT" sz="16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gestori dei </a:t>
                      </a:r>
                      <a:r>
                        <a:rPr lang="it-IT" sz="1600" b="1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ssppll</a:t>
                      </a:r>
                      <a:r>
                        <a:rPr lang="it-IT" sz="16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capitolini</a:t>
                      </a:r>
                      <a:endParaRPr lang="it-IT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marL="71755"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PREVISIONE DI AGGIORNAMENTO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vert="vert27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marL="71755"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MODALITA PER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PROPORRE RECLAMO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vert="vert27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marL="71755"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MODALITA DI INDENNIZZO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vert="vert27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marL="71755"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MODALITA PER ADIRE VIE CONCILIATIVE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vert="vert27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marL="71755"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STRUMENTI PARTECIPATIVI DI MONITORAGGIO E CONTROLLO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vert="vert27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marL="71755"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PROCEDURA FORMALIZZATA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vert="vert27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marL="71755"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ULTIMA PUBBLICAZIONE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vert="vert27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391571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Igiene Urbana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(AMA)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(da definirsi)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822857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TPL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(ATAC)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(da definirsi)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600108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SII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(ACEA ATO2)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47759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Distribuzione Gas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(ITALGAS)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397879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Farmacie Comunali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(FARMACAP)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879744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Servizi Museali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(ZETEMA)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8776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Servizi Turistici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t-IT" sz="1200" b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ZETEMA)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029555"/>
                  </a:ext>
                </a:extLst>
              </a:tr>
              <a:tr h="434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Gestione Strutture (</a:t>
                      </a:r>
                      <a:r>
                        <a:rPr lang="it-IT" sz="1200" b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Palaexpo</a:t>
                      </a: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(2019)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221861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Servizi Municipali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(15 Municipi)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2020/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793821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Servizi Scolastici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(Dipartimento Scuola)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371796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Riscossione Tributi</a:t>
                      </a:r>
                      <a:b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2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(AEQUA ROMA)</a:t>
                      </a:r>
                      <a:endParaRPr lang="it-IT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it-IT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453" marR="33453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930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74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Le Carte di Qualità dei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ssppll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 di Roma Capitale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19513" y="66675"/>
            <a:ext cx="10573474" cy="6470521"/>
          </a:xfrm>
        </p:spPr>
        <p:txBody>
          <a:bodyPr>
            <a:normAutofit/>
          </a:bodyPr>
          <a:lstStyle/>
          <a:p>
            <a:pPr algn="l"/>
            <a:r>
              <a:rPr lang="it-IT" u="sng" dirty="0" smtClean="0">
                <a:latin typeface="+mj-lt"/>
              </a:rPr>
              <a:t>Note alla Tavola</a:t>
            </a:r>
          </a:p>
          <a:p>
            <a:pPr algn="l"/>
            <a:endParaRPr lang="it-IT" sz="1100" u="sng" dirty="0">
              <a:latin typeface="+mj-lt"/>
            </a:endParaRPr>
          </a:p>
          <a:p>
            <a:pPr algn="l">
              <a:tabLst>
                <a:tab pos="542925" algn="l"/>
              </a:tabLst>
            </a:pPr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AMA e ATAC si avvalgono </a:t>
            </a:r>
            <a:r>
              <a:rPr lang="it-IT" dirty="0" smtClean="0">
                <a:latin typeface="+mj-lt"/>
              </a:rPr>
              <a:t>del Protocollo di intesa tra Roma Capitale, l’Agenzia 	e 	le Associazioni riconosciute (</a:t>
            </a:r>
            <a:r>
              <a:rPr lang="it-IT" dirty="0" err="1" smtClean="0">
                <a:latin typeface="+mj-lt"/>
              </a:rPr>
              <a:t>DGCa</a:t>
            </a:r>
            <a:r>
              <a:rPr lang="it-IT" dirty="0" smtClean="0">
                <a:latin typeface="+mj-lt"/>
              </a:rPr>
              <a:t> 67/2015)</a:t>
            </a:r>
          </a:p>
          <a:p>
            <a:pPr algn="l">
              <a:tabLst>
                <a:tab pos="542925" algn="l"/>
              </a:tabLst>
            </a:pPr>
            <a:r>
              <a:rPr lang="it-IT" b="1" dirty="0" smtClean="0">
                <a:solidFill>
                  <a:prstClr val="black"/>
                </a:solidFill>
              </a:rPr>
              <a:t>×	</a:t>
            </a:r>
            <a:r>
              <a:rPr lang="it-IT" dirty="0" smtClean="0">
                <a:latin typeface="+mj-lt"/>
              </a:rPr>
              <a:t>Per ATAC, il ristoro </a:t>
            </a:r>
            <a:r>
              <a:rPr lang="it-IT" i="1" dirty="0" smtClean="0">
                <a:latin typeface="+mj-lt"/>
              </a:rPr>
              <a:t>non</a:t>
            </a:r>
            <a:r>
              <a:rPr lang="it-IT" dirty="0" smtClean="0">
                <a:latin typeface="+mj-lt"/>
              </a:rPr>
              <a:t> riguarda il ritardo di bus e metro (solo 	malfunzionamenti MEB e parcometri), in quanto le linee urbane viaggiano “a 	tratta” e non “a orario”</a:t>
            </a:r>
          </a:p>
          <a:p>
            <a:pPr algn="l">
              <a:tabLst>
                <a:tab pos="542925" algn="l"/>
              </a:tabLst>
            </a:pPr>
            <a:r>
              <a:rPr lang="it-IT" b="1" dirty="0" smtClean="0">
                <a:solidFill>
                  <a:prstClr val="black"/>
                </a:solidFill>
              </a:rPr>
              <a:t>×	</a:t>
            </a:r>
            <a:r>
              <a:rPr lang="it-IT" dirty="0" smtClean="0">
                <a:latin typeface="+mj-lt"/>
              </a:rPr>
              <a:t>Quella di </a:t>
            </a:r>
            <a:r>
              <a:rPr lang="it-IT" dirty="0">
                <a:latin typeface="+mj-lt"/>
              </a:rPr>
              <a:t>Italgas </a:t>
            </a:r>
            <a:r>
              <a:rPr lang="it-IT" dirty="0" smtClean="0">
                <a:latin typeface="+mj-lt"/>
              </a:rPr>
              <a:t>non è una vera e propria Carta di Qualità, ma un’informativa 	sui livelli di qualità commerciale</a:t>
            </a:r>
            <a:endParaRPr lang="it-IT" dirty="0">
              <a:latin typeface="+mj-lt"/>
            </a:endParaRPr>
          </a:p>
          <a:p>
            <a:pPr algn="l">
              <a:tabLst>
                <a:tab pos="542925" algn="l"/>
              </a:tabLst>
            </a:pPr>
            <a:r>
              <a:rPr lang="it-IT" b="1" dirty="0" smtClean="0">
                <a:solidFill>
                  <a:prstClr val="black"/>
                </a:solidFill>
              </a:rPr>
              <a:t>×</a:t>
            </a:r>
            <a:r>
              <a:rPr lang="it-IT" b="1" dirty="0">
                <a:solidFill>
                  <a:prstClr val="black"/>
                </a:solidFill>
              </a:rPr>
              <a:t>	</a:t>
            </a:r>
            <a:r>
              <a:rPr lang="it-IT" dirty="0" smtClean="0">
                <a:latin typeface="+mj-lt"/>
              </a:rPr>
              <a:t>I </a:t>
            </a:r>
            <a:r>
              <a:rPr lang="it-IT" dirty="0">
                <a:latin typeface="+mj-lt"/>
              </a:rPr>
              <a:t>servizi municipali comprendono: URP, SUAP, entrate, servizi anagrafici, </a:t>
            </a:r>
            <a:r>
              <a:rPr lang="it-IT" dirty="0" smtClean="0">
                <a:latin typeface="+mj-lt"/>
              </a:rPr>
              <a:t>	sociali</a:t>
            </a:r>
            <a:r>
              <a:rPr lang="it-IT" dirty="0">
                <a:latin typeface="+mj-lt"/>
              </a:rPr>
              <a:t>, </a:t>
            </a:r>
            <a:r>
              <a:rPr lang="it-IT" dirty="0" smtClean="0">
                <a:latin typeface="+mj-lt"/>
              </a:rPr>
              <a:t>educativi</a:t>
            </a:r>
            <a:r>
              <a:rPr lang="it-IT" dirty="0">
                <a:latin typeface="+mj-lt"/>
              </a:rPr>
              <a:t>, </a:t>
            </a:r>
            <a:r>
              <a:rPr lang="it-IT" dirty="0" smtClean="0">
                <a:latin typeface="+mj-lt"/>
              </a:rPr>
              <a:t>sportivi, ambientali</a:t>
            </a:r>
          </a:p>
          <a:p>
            <a:pPr algn="l">
              <a:tabLst>
                <a:tab pos="542925" algn="l"/>
              </a:tabLst>
            </a:pPr>
            <a:r>
              <a:rPr lang="it-IT" b="1" dirty="0"/>
              <a:t>×	</a:t>
            </a:r>
            <a:r>
              <a:rPr lang="it-IT" dirty="0">
                <a:latin typeface="+mj-lt"/>
              </a:rPr>
              <a:t>Tutti i gestori prevedono rilevazioni della soddisfazione dell’utenza. Per i servizi 	museali e turistici (</a:t>
            </a:r>
            <a:r>
              <a:rPr lang="it-IT" dirty="0" err="1">
                <a:latin typeface="+mj-lt"/>
              </a:rPr>
              <a:t>Zètema</a:t>
            </a:r>
            <a:r>
              <a:rPr lang="it-IT" dirty="0">
                <a:latin typeface="+mj-lt"/>
              </a:rPr>
              <a:t>), è istituito uno specifico Ufficio Carta dei Servizi</a:t>
            </a:r>
          </a:p>
          <a:p>
            <a:pPr algn="l">
              <a:tabLst>
                <a:tab pos="542925" algn="l"/>
              </a:tabLst>
            </a:pPr>
            <a:r>
              <a:rPr lang="it-IT" b="1" dirty="0" smtClean="0"/>
              <a:t>×</a:t>
            </a:r>
            <a:r>
              <a:rPr lang="it-IT" b="1" dirty="0"/>
              <a:t>	</a:t>
            </a:r>
            <a:r>
              <a:rPr lang="it-IT" dirty="0">
                <a:latin typeface="+mj-lt"/>
              </a:rPr>
              <a:t>per le Farmacie comunali e </a:t>
            </a:r>
            <a:r>
              <a:rPr lang="it-IT" dirty="0" err="1">
                <a:latin typeface="+mj-lt"/>
              </a:rPr>
              <a:t>Palaexpo</a:t>
            </a:r>
            <a:r>
              <a:rPr lang="it-IT" dirty="0">
                <a:latin typeface="+mj-lt"/>
              </a:rPr>
              <a:t> l’anno di riferimento non è esplicitato</a:t>
            </a:r>
          </a:p>
          <a:p>
            <a:pPr algn="l"/>
            <a:endParaRPr lang="it-IT" dirty="0">
              <a:latin typeface="+mj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319514" y="5526674"/>
            <a:ext cx="10872486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i="1" dirty="0" smtClean="0">
                <a:latin typeface="+mj-lt"/>
              </a:rPr>
              <a:t>Nel caso di </a:t>
            </a:r>
            <a:r>
              <a:rPr lang="it-IT" sz="2000" i="1" dirty="0" err="1" smtClean="0">
                <a:latin typeface="+mj-lt"/>
              </a:rPr>
              <a:t>Palaexpo</a:t>
            </a:r>
            <a:r>
              <a:rPr lang="it-IT" sz="2000" i="1" dirty="0" smtClean="0">
                <a:latin typeface="+mj-lt"/>
              </a:rPr>
              <a:t>, l’anno 2019 è desunto da alcuni riferimenti inseriti nella Carta, quali l’acquisizione di Macro e Mattatoio e la cessione della Casa del Jazz, avvenute nel 2018, mentre non sono nominati il RIF – Museo delle Periferie (nato nel 2020) e la Sala Santa Rita, riaperta e affidata al Polo del Contemporaneo nel 2021</a:t>
            </a:r>
            <a:endParaRPr lang="it-IT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797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Le Carte di Qualità dei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ssppll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 di Roma Capitale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19513" y="250431"/>
            <a:ext cx="10573474" cy="6607569"/>
          </a:xfrm>
        </p:spPr>
        <p:txBody>
          <a:bodyPr>
            <a:normAutofit lnSpcReduction="10000"/>
          </a:bodyPr>
          <a:lstStyle/>
          <a:p>
            <a:pPr algn="l"/>
            <a:r>
              <a:rPr lang="it-IT" u="sng" dirty="0" smtClean="0">
                <a:latin typeface="+mj-lt"/>
              </a:rPr>
              <a:t>Principali aspetti emersi</a:t>
            </a:r>
          </a:p>
          <a:p>
            <a:pPr algn="l"/>
            <a:endParaRPr lang="it-IT" sz="1050" u="sng" dirty="0">
              <a:latin typeface="+mj-lt"/>
            </a:endParaRPr>
          </a:p>
          <a:p>
            <a:pPr algn="l">
              <a:tabLst>
                <a:tab pos="542925" algn="l"/>
              </a:tabLst>
            </a:pPr>
            <a:r>
              <a:rPr lang="it-IT" b="1" dirty="0" smtClean="0"/>
              <a:t>×	</a:t>
            </a:r>
            <a:r>
              <a:rPr lang="it-IT" dirty="0" smtClean="0">
                <a:latin typeface="+mj-lt"/>
              </a:rPr>
              <a:t>Non </a:t>
            </a:r>
            <a:r>
              <a:rPr lang="it-IT" dirty="0">
                <a:latin typeface="+mj-lt"/>
              </a:rPr>
              <a:t>in tutti i Contratti di Servizio è prevista l’adozione della Carta di </a:t>
            </a:r>
            <a:r>
              <a:rPr lang="it-IT" dirty="0" smtClean="0">
                <a:latin typeface="+mj-lt"/>
              </a:rPr>
              <a:t>Qualità 	(Roma TPL</a:t>
            </a:r>
            <a:r>
              <a:rPr lang="it-IT" dirty="0">
                <a:latin typeface="+mj-lt"/>
              </a:rPr>
              <a:t>, Roma Metropolitane, </a:t>
            </a:r>
            <a:r>
              <a:rPr lang="it-IT" dirty="0" smtClean="0">
                <a:latin typeface="+mj-lt"/>
              </a:rPr>
              <a:t>servizi </a:t>
            </a:r>
            <a:r>
              <a:rPr lang="it-IT" dirty="0">
                <a:latin typeface="+mj-lt"/>
              </a:rPr>
              <a:t>strumentali per le Biblioteche </a:t>
            </a:r>
            <a:r>
              <a:rPr lang="it-IT" dirty="0" smtClean="0">
                <a:latin typeface="+mj-lt"/>
              </a:rPr>
              <a:t>	gestiti </a:t>
            </a:r>
            <a:r>
              <a:rPr lang="it-IT" dirty="0">
                <a:latin typeface="+mj-lt"/>
              </a:rPr>
              <a:t>da </a:t>
            </a:r>
            <a:r>
              <a:rPr lang="it-IT" dirty="0" err="1">
                <a:latin typeface="+mj-lt"/>
              </a:rPr>
              <a:t>Zètema</a:t>
            </a:r>
            <a:r>
              <a:rPr lang="it-IT" dirty="0">
                <a:latin typeface="+mj-lt"/>
              </a:rPr>
              <a:t> e </a:t>
            </a:r>
            <a:r>
              <a:rPr lang="it-IT" dirty="0" err="1" smtClean="0">
                <a:latin typeface="+mj-lt"/>
              </a:rPr>
              <a:t>Areti</a:t>
            </a:r>
            <a:r>
              <a:rPr lang="it-IT" dirty="0" smtClean="0">
                <a:latin typeface="+mj-lt"/>
              </a:rPr>
              <a:t> per l’illuminazione pubblica)</a:t>
            </a:r>
          </a:p>
          <a:p>
            <a:pPr algn="l">
              <a:tabLst>
                <a:tab pos="542925" algn="l"/>
              </a:tabLst>
            </a:pPr>
            <a:r>
              <a:rPr lang="it-IT" b="1" dirty="0" smtClean="0"/>
              <a:t>×	</a:t>
            </a:r>
            <a:r>
              <a:rPr lang="it-IT" dirty="0" smtClean="0">
                <a:latin typeface="+mj-lt"/>
              </a:rPr>
              <a:t>Anche dove previsto nel </a:t>
            </a:r>
            <a:r>
              <a:rPr lang="it-IT" dirty="0" err="1" smtClean="0">
                <a:latin typeface="+mj-lt"/>
              </a:rPr>
              <a:t>CdS</a:t>
            </a:r>
            <a:r>
              <a:rPr lang="it-IT" dirty="0" smtClean="0">
                <a:latin typeface="+mj-lt"/>
              </a:rPr>
              <a:t>, non tutti i gestori hanno prodotto una Carta di 	Qualità (Roma Servizi per la Mobilità, Call Center 060608, servizi cimiteriali)</a:t>
            </a:r>
          </a:p>
          <a:p>
            <a:pPr algn="l">
              <a:tabLst>
                <a:tab pos="542925" algn="l"/>
              </a:tabLst>
            </a:pPr>
            <a:r>
              <a:rPr lang="it-IT" dirty="0">
                <a:latin typeface="+mj-lt"/>
              </a:rPr>
              <a:t>	</a:t>
            </a:r>
          </a:p>
          <a:p>
            <a:pPr algn="l">
              <a:tabLst>
                <a:tab pos="542925" algn="l"/>
              </a:tabLst>
            </a:pPr>
            <a:endParaRPr lang="it-IT" dirty="0" smtClean="0"/>
          </a:p>
          <a:p>
            <a:pPr algn="l">
              <a:tabLst>
                <a:tab pos="542925" algn="l"/>
              </a:tabLst>
            </a:pPr>
            <a:r>
              <a:rPr lang="it-IT" dirty="0" smtClean="0"/>
              <a:t>×	</a:t>
            </a:r>
            <a:r>
              <a:rPr lang="it-IT" dirty="0" smtClean="0">
                <a:latin typeface="+mj-lt"/>
              </a:rPr>
              <a:t>Molte </a:t>
            </a:r>
            <a:r>
              <a:rPr lang="it-IT" dirty="0">
                <a:latin typeface="+mj-lt"/>
              </a:rPr>
              <a:t>Carte </a:t>
            </a:r>
            <a:r>
              <a:rPr lang="it-IT" dirty="0" smtClean="0">
                <a:latin typeface="+mj-lt"/>
              </a:rPr>
              <a:t>non </a:t>
            </a:r>
            <a:r>
              <a:rPr lang="it-IT" dirty="0">
                <a:latin typeface="+mj-lt"/>
              </a:rPr>
              <a:t>prevedono modalità alternative di soluzione delle </a:t>
            </a:r>
            <a:r>
              <a:rPr lang="it-IT" dirty="0" smtClean="0">
                <a:latin typeface="+mj-lt"/>
              </a:rPr>
              <a:t>controversie 	(conciliazione </a:t>
            </a:r>
            <a:r>
              <a:rPr lang="it-IT" dirty="0">
                <a:latin typeface="+mj-lt"/>
              </a:rPr>
              <a:t>e </a:t>
            </a:r>
            <a:r>
              <a:rPr lang="it-IT" dirty="0" smtClean="0">
                <a:latin typeface="+mj-lt"/>
              </a:rPr>
              <a:t>arbitrato) più snelle </a:t>
            </a:r>
            <a:r>
              <a:rPr lang="it-IT" dirty="0">
                <a:latin typeface="+mj-lt"/>
              </a:rPr>
              <a:t>e </a:t>
            </a:r>
            <a:r>
              <a:rPr lang="it-IT" dirty="0" smtClean="0">
                <a:latin typeface="+mj-lt"/>
              </a:rPr>
              <a:t>meno onerose dei </a:t>
            </a:r>
            <a:r>
              <a:rPr lang="it-IT" dirty="0">
                <a:latin typeface="+mj-lt"/>
              </a:rPr>
              <a:t>procedimenti </a:t>
            </a:r>
            <a:r>
              <a:rPr lang="it-IT" dirty="0" smtClean="0">
                <a:latin typeface="+mj-lt"/>
              </a:rPr>
              <a:t>ordinari</a:t>
            </a:r>
          </a:p>
          <a:p>
            <a:pPr algn="l">
              <a:tabLst>
                <a:tab pos="542925" algn="l"/>
              </a:tabLst>
            </a:pPr>
            <a:r>
              <a:rPr lang="it-IT" dirty="0"/>
              <a:t>× </a:t>
            </a:r>
            <a:r>
              <a:rPr lang="it-IT" dirty="0" smtClean="0">
                <a:latin typeface="+mj-lt"/>
              </a:rPr>
              <a:t>	la previsione di aggiornamento annuale è rispettata solo da ATAC e servizi 	municipali, ogni 2 anni per </a:t>
            </a:r>
            <a:r>
              <a:rPr lang="it-IT" dirty="0" err="1" smtClean="0">
                <a:latin typeface="+mj-lt"/>
              </a:rPr>
              <a:t>Zètema</a:t>
            </a:r>
            <a:r>
              <a:rPr lang="it-IT" dirty="0" smtClean="0">
                <a:latin typeface="+mj-lt"/>
              </a:rPr>
              <a:t> e periodica per tutti gli altri</a:t>
            </a:r>
          </a:p>
          <a:p>
            <a:pPr algn="l">
              <a:tabLst>
                <a:tab pos="542925" algn="l"/>
              </a:tabLst>
            </a:pPr>
            <a:r>
              <a:rPr lang="it-IT" dirty="0" smtClean="0"/>
              <a:t>×	</a:t>
            </a:r>
            <a:r>
              <a:rPr lang="it-IT" dirty="0" smtClean="0">
                <a:latin typeface="+mj-lt"/>
              </a:rPr>
              <a:t>Solo </a:t>
            </a:r>
            <a:r>
              <a:rPr lang="it-IT" dirty="0">
                <a:latin typeface="+mj-lt"/>
              </a:rPr>
              <a:t>Acea Ato2 (idrico) prevede una procedura formalizzata di conciliazione </a:t>
            </a:r>
            <a:r>
              <a:rPr lang="it-IT" dirty="0" smtClean="0">
                <a:latin typeface="+mj-lt"/>
              </a:rPr>
              <a:t>	(</a:t>
            </a:r>
            <a:r>
              <a:rPr lang="it-IT" dirty="0">
                <a:latin typeface="+mj-lt"/>
              </a:rPr>
              <a:t>Protocollo </a:t>
            </a:r>
            <a:r>
              <a:rPr lang="it-IT" dirty="0" smtClean="0">
                <a:latin typeface="+mj-lt"/>
              </a:rPr>
              <a:t>di </a:t>
            </a:r>
            <a:r>
              <a:rPr lang="it-IT" dirty="0">
                <a:latin typeface="+mj-lt"/>
              </a:rPr>
              <a:t>Intesa con le associazioni e Regolamento procedura alternativa)</a:t>
            </a:r>
          </a:p>
          <a:p>
            <a:pPr algn="l">
              <a:tabLst>
                <a:tab pos="542925" algn="l"/>
              </a:tabLst>
            </a:pPr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Omogeneità e coerenza di forme e contenuti </a:t>
            </a:r>
            <a:r>
              <a:rPr lang="it-IT" dirty="0" smtClean="0">
                <a:latin typeface="+mj-lt"/>
              </a:rPr>
              <a:t>per </a:t>
            </a:r>
            <a:r>
              <a:rPr lang="it-IT" dirty="0">
                <a:latin typeface="+mj-lt"/>
              </a:rPr>
              <a:t>i servizi alla persona e al </a:t>
            </a:r>
            <a:r>
              <a:rPr lang="it-IT" dirty="0" smtClean="0">
                <a:latin typeface="+mj-lt"/>
              </a:rPr>
              <a:t>	territorio (Municipi, Dipartimento Scuola), evidentemente frutto di un lavoro 	sinergico</a:t>
            </a:r>
            <a:r>
              <a:rPr lang="it-IT" dirty="0" smtClean="0"/>
              <a:t> </a:t>
            </a:r>
            <a:endParaRPr lang="it-IT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319515" y="2659559"/>
            <a:ext cx="10872485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200" dirty="0" smtClean="0">
                <a:latin typeface="+mj-lt"/>
              </a:rPr>
              <a:t>Per RSM e Cimiteri (AMA), i gestori </a:t>
            </a:r>
            <a:r>
              <a:rPr lang="it-IT" sz="2200" dirty="0">
                <a:latin typeface="+mj-lt"/>
              </a:rPr>
              <a:t>sono in attesa di ricevere riscontro e indicazione da parte di Roma </a:t>
            </a:r>
            <a:r>
              <a:rPr lang="it-IT" sz="2200" dirty="0" smtClean="0">
                <a:latin typeface="+mj-lt"/>
              </a:rPr>
              <a:t>Capitale per la pubblicazione della Carta</a:t>
            </a:r>
            <a:endParaRPr lang="it-IT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985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Le Carte di Qualità dei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ssppll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 di Roma Capitale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9019" y="224906"/>
            <a:ext cx="10573474" cy="6470521"/>
          </a:xfrm>
        </p:spPr>
        <p:txBody>
          <a:bodyPr>
            <a:normAutofit/>
          </a:bodyPr>
          <a:lstStyle/>
          <a:p>
            <a:pPr algn="l"/>
            <a:r>
              <a:rPr lang="it-IT" u="sng" dirty="0" smtClean="0">
                <a:latin typeface="+mj-lt"/>
              </a:rPr>
              <a:t>Canali di contatto con l’utenza, il «caso» Acea ATO2</a:t>
            </a:r>
            <a:endParaRPr lang="it-IT" sz="1100" u="sng" dirty="0">
              <a:latin typeface="+mj-lt"/>
            </a:endParaRPr>
          </a:p>
          <a:p>
            <a:pPr algn="l"/>
            <a:endParaRPr lang="it-IT" b="1" dirty="0"/>
          </a:p>
          <a:p>
            <a:pPr algn="l"/>
            <a:r>
              <a:rPr lang="it-IT" dirty="0" smtClean="0">
                <a:latin typeface="+mj-lt"/>
              </a:rPr>
              <a:t>La </a:t>
            </a:r>
            <a:r>
              <a:rPr lang="it-IT" b="1" dirty="0" smtClean="0"/>
              <a:t>chiamata telefonica </a:t>
            </a:r>
            <a:r>
              <a:rPr lang="it-IT" dirty="0" smtClean="0">
                <a:latin typeface="+mj-lt"/>
              </a:rPr>
              <a:t>rimane la via più utilizzata per inviare segnalazioni e reclami</a:t>
            </a:r>
          </a:p>
          <a:p>
            <a:pPr algn="l"/>
            <a:r>
              <a:rPr lang="it-IT" dirty="0">
                <a:latin typeface="+mj-lt"/>
              </a:rPr>
              <a:t>	</a:t>
            </a:r>
            <a:r>
              <a:rPr lang="it-IT" i="1" dirty="0">
                <a:latin typeface="+mj-lt"/>
              </a:rPr>
              <a:t>427.173 chiamate per guasti nel </a:t>
            </a:r>
            <a:r>
              <a:rPr lang="it-IT" i="1" dirty="0" smtClean="0">
                <a:latin typeface="+mj-lt"/>
              </a:rPr>
              <a:t>2021</a:t>
            </a:r>
          </a:p>
          <a:p>
            <a:pPr algn="l"/>
            <a:endParaRPr lang="it-IT" dirty="0" smtClean="0">
              <a:latin typeface="+mj-lt"/>
            </a:endParaRPr>
          </a:p>
          <a:p>
            <a:pPr algn="l"/>
            <a:r>
              <a:rPr lang="it-IT" dirty="0">
                <a:latin typeface="+mj-lt"/>
              </a:rPr>
              <a:t>345.335 utenti registrati sul </a:t>
            </a:r>
            <a:r>
              <a:rPr lang="it-IT" b="1" dirty="0"/>
              <a:t>portale </a:t>
            </a:r>
            <a:r>
              <a:rPr lang="it-IT" b="1" dirty="0" err="1"/>
              <a:t>MyAcea</a:t>
            </a:r>
            <a:r>
              <a:rPr lang="it-IT" b="1" dirty="0"/>
              <a:t> </a:t>
            </a:r>
            <a:endParaRPr lang="it-IT" b="1" dirty="0" smtClean="0"/>
          </a:p>
          <a:p>
            <a:pPr algn="l"/>
            <a:r>
              <a:rPr lang="it-IT" b="1" dirty="0"/>
              <a:t>	</a:t>
            </a:r>
            <a:r>
              <a:rPr lang="it-IT" i="1" dirty="0" smtClean="0">
                <a:latin typeface="+mj-lt"/>
              </a:rPr>
              <a:t>possibilità di </a:t>
            </a:r>
            <a:r>
              <a:rPr lang="it-IT" i="1" dirty="0">
                <a:latin typeface="+mj-lt"/>
              </a:rPr>
              <a:t>inviare moduli on line, anche di </a:t>
            </a:r>
            <a:r>
              <a:rPr lang="it-IT" i="1" dirty="0" smtClean="0">
                <a:latin typeface="+mj-lt"/>
              </a:rPr>
              <a:t>segnalazione</a:t>
            </a:r>
          </a:p>
          <a:p>
            <a:pPr algn="l"/>
            <a:endParaRPr lang="it-IT" dirty="0">
              <a:latin typeface="+mj-lt"/>
            </a:endParaRPr>
          </a:p>
          <a:p>
            <a:pPr algn="l"/>
            <a:r>
              <a:rPr lang="it-IT" dirty="0">
                <a:latin typeface="+mj-lt"/>
              </a:rPr>
              <a:t>una media di </a:t>
            </a:r>
            <a:r>
              <a:rPr lang="it-IT" dirty="0" smtClean="0">
                <a:latin typeface="+mj-lt"/>
              </a:rPr>
              <a:t>2mila </a:t>
            </a:r>
            <a:r>
              <a:rPr lang="it-IT" dirty="0">
                <a:latin typeface="+mj-lt"/>
              </a:rPr>
              <a:t>appuntamenti al mese svolti tramite </a:t>
            </a:r>
            <a:r>
              <a:rPr lang="it-IT" b="1" dirty="0"/>
              <a:t>sportello </a:t>
            </a:r>
            <a:r>
              <a:rPr lang="it-IT" b="1" dirty="0" smtClean="0"/>
              <a:t>digitale</a:t>
            </a:r>
          </a:p>
          <a:p>
            <a:pPr algn="l"/>
            <a:r>
              <a:rPr lang="it-IT" b="1" dirty="0"/>
              <a:t>	</a:t>
            </a:r>
            <a:r>
              <a:rPr lang="it-IT" i="1" dirty="0">
                <a:latin typeface="+mj-lt"/>
              </a:rPr>
              <a:t>attivato nell’ultimo trimestre del 2020</a:t>
            </a:r>
            <a:r>
              <a:rPr lang="it-IT" i="1" dirty="0" smtClean="0">
                <a:latin typeface="+mj-lt"/>
              </a:rPr>
              <a:t>, </a:t>
            </a:r>
            <a:r>
              <a:rPr lang="it-IT" i="1" dirty="0">
                <a:latin typeface="+mj-lt"/>
              </a:rPr>
              <a:t>ha superato gli sportelli fisici di </a:t>
            </a:r>
            <a:r>
              <a:rPr lang="it-IT" i="1" dirty="0" smtClean="0">
                <a:latin typeface="+mj-lt"/>
              </a:rPr>
              <a:t>	piazzale </a:t>
            </a:r>
            <a:r>
              <a:rPr lang="it-IT" i="1" dirty="0">
                <a:latin typeface="+mj-lt"/>
              </a:rPr>
              <a:t>Ostiense per numero di appuntamenti presi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319514" y="6079034"/>
            <a:ext cx="10872486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200" i="1" dirty="0" smtClean="0">
                <a:latin typeface="+mj-lt"/>
              </a:rPr>
              <a:t>Gli utenti ricorrono volentieri al digitale quando costituisce una valida alternativa allo sportello fisico. Dati tratti dal Bilancio di Sostenibilità 2021</a:t>
            </a:r>
            <a:endParaRPr lang="it-IT" sz="22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2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3517" t="5527" r="2013"/>
          <a:stretch/>
        </p:blipFill>
        <p:spPr>
          <a:xfrm>
            <a:off x="1294453" y="1175656"/>
            <a:ext cx="5175533" cy="4054615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Le Carte di Qualità dei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ssppll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 di Roma Capitale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9019" y="224906"/>
            <a:ext cx="10573474" cy="6470521"/>
          </a:xfrm>
        </p:spPr>
        <p:txBody>
          <a:bodyPr>
            <a:normAutofit/>
          </a:bodyPr>
          <a:lstStyle/>
          <a:p>
            <a:pPr algn="l"/>
            <a:r>
              <a:rPr lang="it-IT" u="sng" dirty="0" smtClean="0">
                <a:latin typeface="+mj-lt"/>
              </a:rPr>
              <a:t>Canali di contatto con l’utenza, il «caso» </a:t>
            </a:r>
            <a:r>
              <a:rPr lang="it-IT" u="sng" dirty="0" err="1" smtClean="0">
                <a:latin typeface="+mj-lt"/>
              </a:rPr>
              <a:t>Palaexpo</a:t>
            </a:r>
            <a:r>
              <a:rPr lang="it-IT" u="sng" dirty="0" smtClean="0">
                <a:latin typeface="+mj-lt"/>
              </a:rPr>
              <a:t> e Musei in Comune</a:t>
            </a:r>
            <a:endParaRPr lang="it-IT" sz="1100" u="sng" dirty="0">
              <a:latin typeface="+mj-lt"/>
            </a:endParaRPr>
          </a:p>
          <a:p>
            <a:pPr algn="l"/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31089" y="6425700"/>
            <a:ext cx="10872486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200" dirty="0" smtClean="0">
                <a:latin typeface="+mj-lt"/>
              </a:rPr>
              <a:t>Fonte: </a:t>
            </a:r>
            <a:r>
              <a:rPr lang="it-IT" sz="2200" dirty="0" err="1" smtClean="0">
                <a:latin typeface="+mj-lt"/>
              </a:rPr>
              <a:t>ACoS</a:t>
            </a:r>
            <a:r>
              <a:rPr lang="it-IT" sz="2200" dirty="0" smtClean="0">
                <a:latin typeface="+mj-lt"/>
              </a:rPr>
              <a:t>, Monitoraggi di qualità erogata Musei e </a:t>
            </a:r>
            <a:r>
              <a:rPr lang="it-IT" sz="2200" dirty="0" err="1" smtClean="0">
                <a:latin typeface="+mj-lt"/>
              </a:rPr>
              <a:t>Palaexpo</a:t>
            </a:r>
            <a:r>
              <a:rPr lang="it-IT" sz="2200" dirty="0" smtClean="0">
                <a:latin typeface="+mj-lt"/>
              </a:rPr>
              <a:t>, 2020</a:t>
            </a:r>
            <a:endParaRPr lang="it-IT" sz="2200" dirty="0">
              <a:latin typeface="+mj-lt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330549" y="5489431"/>
            <a:ext cx="73993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i="1" dirty="0" smtClean="0">
                <a:latin typeface="+mj-lt"/>
              </a:rPr>
              <a:t>* Nel caso di </a:t>
            </a:r>
            <a:r>
              <a:rPr lang="it-IT" sz="1600" i="1" dirty="0" err="1" smtClean="0">
                <a:latin typeface="+mj-lt"/>
              </a:rPr>
              <a:t>Palaexpo</a:t>
            </a:r>
            <a:r>
              <a:rPr lang="it-IT" sz="1600" i="1" dirty="0" smtClean="0">
                <a:latin typeface="+mj-lt"/>
              </a:rPr>
              <a:t>, servizio soggetto </a:t>
            </a:r>
            <a:r>
              <a:rPr lang="it-IT" sz="1600" i="1" dirty="0">
                <a:latin typeface="+mj-lt"/>
              </a:rPr>
              <a:t>alle restrizioni per l’emergenza sanitaria in atto. 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5995" y="1199406"/>
            <a:ext cx="3043165" cy="375359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2282" y="1202928"/>
            <a:ext cx="2854456" cy="3749807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1520788" y="841686"/>
            <a:ext cx="7981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</a:rPr>
              <a:t>Riscontri del monitoraggio di qualità erogata al Palazzo delle Esposizioni, Macro e Mattatoio</a:t>
            </a:r>
            <a:endParaRPr lang="it-IT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3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903790" y="625311"/>
            <a:ext cx="103149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La </a:t>
            </a:r>
            <a:r>
              <a:rPr lang="it-IT" sz="2800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Carta di Qualità è </a:t>
            </a:r>
          </a:p>
          <a:p>
            <a:pPr algn="ctr"/>
            <a:r>
              <a:rPr lang="it-IT" sz="2800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un </a:t>
            </a:r>
            <a:r>
              <a:rPr lang="it-IT" sz="2800" b="1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patto</a:t>
            </a:r>
            <a:r>
              <a:rPr lang="it-IT" sz="2800" b="1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 </a:t>
            </a:r>
          </a:p>
          <a:p>
            <a:pPr algn="ctr"/>
            <a:r>
              <a:rPr lang="it-IT" sz="2800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un </a:t>
            </a:r>
            <a:r>
              <a:rPr lang="it-IT" sz="2800" b="1" i="1" dirty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impegno</a:t>
            </a:r>
          </a:p>
          <a:p>
            <a:pPr algn="ctr"/>
            <a:r>
              <a:rPr lang="it-IT" sz="2800" i="1" dirty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u</a:t>
            </a:r>
            <a:r>
              <a:rPr lang="it-IT" sz="2800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n </a:t>
            </a:r>
            <a:r>
              <a:rPr lang="it-IT" sz="2800" b="1" i="1" dirty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vincolo</a:t>
            </a:r>
          </a:p>
          <a:p>
            <a:pPr algn="ctr"/>
            <a:r>
              <a:rPr lang="it-IT" sz="2800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tra </a:t>
            </a:r>
            <a:r>
              <a:rPr lang="it-IT" sz="2800" i="1" dirty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gli erogatori dei servizi e gli utenti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653251" y="2716611"/>
            <a:ext cx="88160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800" i="1" dirty="0" smtClean="0">
              <a:uFill>
                <a:solidFill>
                  <a:schemeClr val="accent2">
                    <a:lumMod val="50000"/>
                  </a:schemeClr>
                </a:solidFill>
              </a:uFill>
              <a:latin typeface="+mj-lt"/>
            </a:endParaRPr>
          </a:p>
          <a:p>
            <a:pPr algn="ctr"/>
            <a:r>
              <a:rPr lang="it-IT" sz="2800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l’adozione delle Carte di qualità</a:t>
            </a:r>
          </a:p>
          <a:p>
            <a:pPr algn="ctr"/>
            <a:r>
              <a:rPr lang="it-IT" sz="2800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la loro previsione nei Contratti di Servizio</a:t>
            </a:r>
          </a:p>
          <a:p>
            <a:pPr algn="ctr"/>
            <a:r>
              <a:rPr lang="it-IT" sz="2800" i="1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+mj-lt"/>
              </a:rPr>
              <a:t>il coinvolgimento e la consultazione delle associazioni dei consumatori-utenti</a:t>
            </a:r>
          </a:p>
          <a:p>
            <a:pPr algn="ctr"/>
            <a:endParaRPr lang="it-IT" sz="2800" i="1" dirty="0">
              <a:uFill>
                <a:solidFill>
                  <a:schemeClr val="accent2">
                    <a:lumMod val="50000"/>
                  </a:schemeClr>
                </a:solidFill>
              </a:uFill>
              <a:latin typeface="+mj-lt"/>
            </a:endParaRPr>
          </a:p>
          <a:p>
            <a:pPr algn="ctr"/>
            <a:r>
              <a:rPr lang="it-IT" sz="2800" b="1" i="1" dirty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sono obblighi di legge</a:t>
            </a:r>
          </a:p>
        </p:txBody>
      </p:sp>
      <p:cxnSp>
        <p:nvCxnSpPr>
          <p:cNvPr id="9" name="Connettore diritto 8"/>
          <p:cNvCxnSpPr/>
          <p:nvPr/>
        </p:nvCxnSpPr>
        <p:spPr>
          <a:xfrm>
            <a:off x="903790" y="2955480"/>
            <a:ext cx="10107592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73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/>
          <a:srcRect b="3722"/>
          <a:stretch/>
        </p:blipFill>
        <p:spPr>
          <a:xfrm>
            <a:off x="1527858" y="1045361"/>
            <a:ext cx="6674747" cy="4741982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Le Carte di Qualità dei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ssppll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 di Roma Capitale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2720" y="149903"/>
            <a:ext cx="10573474" cy="471283"/>
          </a:xfrm>
        </p:spPr>
        <p:txBody>
          <a:bodyPr>
            <a:normAutofit/>
          </a:bodyPr>
          <a:lstStyle/>
          <a:p>
            <a:pPr algn="l"/>
            <a:r>
              <a:rPr lang="it-IT" u="sng" dirty="0" smtClean="0">
                <a:latin typeface="+mj-lt"/>
              </a:rPr>
              <a:t>Canali di contatto con l’utenza, il «caso» </a:t>
            </a:r>
            <a:r>
              <a:rPr lang="it-IT" u="sng" dirty="0" err="1" smtClean="0">
                <a:latin typeface="+mj-lt"/>
              </a:rPr>
              <a:t>Palaexpo</a:t>
            </a:r>
            <a:r>
              <a:rPr lang="it-IT" u="sng" dirty="0" smtClean="0">
                <a:latin typeface="+mj-lt"/>
              </a:rPr>
              <a:t> e Musei in Comune</a:t>
            </a:r>
            <a:endParaRPr lang="it-IT" sz="1100" u="sng" dirty="0">
              <a:latin typeface="+mj-lt"/>
            </a:endParaRPr>
          </a:p>
          <a:p>
            <a:pPr algn="l"/>
            <a:endParaRPr lang="it-IT" b="1" dirty="0"/>
          </a:p>
        </p:txBody>
      </p:sp>
      <p:sp>
        <p:nvSpPr>
          <p:cNvPr id="11" name="Rettangolo 10"/>
          <p:cNvSpPr/>
          <p:nvPr/>
        </p:nvSpPr>
        <p:spPr>
          <a:xfrm>
            <a:off x="1422720" y="693074"/>
            <a:ext cx="77110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</a:rPr>
              <a:t>Riscontri del monitoraggio di qualità erogata </a:t>
            </a:r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</a:rPr>
              <a:t>dei servizi Musei in Comune</a:t>
            </a:r>
            <a:endParaRPr lang="it-IT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043176" y="5904075"/>
            <a:ext cx="88917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</a:rPr>
              <a:t>Visibilità box reclami: riscontri positivi per i Musei in Comune (confronto 2019-2020)</a:t>
            </a:r>
            <a:endParaRPr lang="it-IT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932" y="6285439"/>
            <a:ext cx="7943850" cy="504825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7423" y="6333428"/>
            <a:ext cx="1504950" cy="333375"/>
          </a:xfrm>
          <a:prstGeom prst="rect">
            <a:avLst/>
          </a:prstGeom>
        </p:spPr>
      </p:pic>
      <p:sp>
        <p:nvSpPr>
          <p:cNvPr id="19" name="Fumetto 1 18"/>
          <p:cNvSpPr/>
          <p:nvPr/>
        </p:nvSpPr>
        <p:spPr>
          <a:xfrm>
            <a:off x="8194881" y="3185309"/>
            <a:ext cx="3210033" cy="2308324"/>
          </a:xfrm>
          <a:prstGeom prst="wedgeRectCallou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it-IT" dirty="0" smtClean="0">
                <a:latin typeface="+mj-lt"/>
              </a:rPr>
              <a:t>Tutte </a:t>
            </a:r>
            <a:r>
              <a:rPr lang="it-IT" dirty="0">
                <a:latin typeface="+mj-lt"/>
              </a:rPr>
              <a:t>le variazioni riscontrabili nel confronto tra i due anni </a:t>
            </a:r>
            <a:r>
              <a:rPr lang="it-IT" dirty="0" smtClean="0">
                <a:latin typeface="+mj-lt"/>
              </a:rPr>
              <a:t>considerati </a:t>
            </a:r>
            <a:r>
              <a:rPr lang="it-IT" dirty="0">
                <a:latin typeface="+mj-lt"/>
              </a:rPr>
              <a:t>sono in qualche modo riferibili alla messa in atto di </a:t>
            </a:r>
            <a:r>
              <a:rPr lang="it-IT" b="1" dirty="0"/>
              <a:t>regole precauzionali </a:t>
            </a:r>
            <a:r>
              <a:rPr lang="it-IT" dirty="0">
                <a:latin typeface="+mj-lt"/>
              </a:rPr>
              <a:t>relative alla biglietteria e allo scambio diretto di materiali non </a:t>
            </a:r>
            <a:r>
              <a:rPr lang="it-IT" dirty="0" err="1" smtClean="0">
                <a:latin typeface="+mj-lt"/>
              </a:rPr>
              <a:t>sanificabili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040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Le Carte di Qualità dei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ssppll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 di Roma Capitale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9019" y="224906"/>
            <a:ext cx="10573474" cy="6470521"/>
          </a:xfrm>
        </p:spPr>
        <p:txBody>
          <a:bodyPr>
            <a:normAutofit/>
          </a:bodyPr>
          <a:lstStyle/>
          <a:p>
            <a:pPr algn="l"/>
            <a:r>
              <a:rPr lang="it-IT" u="sng" dirty="0" smtClean="0">
                <a:latin typeface="+mj-lt"/>
              </a:rPr>
              <a:t>Canali di contatto con l’utenza, il «caso» </a:t>
            </a:r>
            <a:r>
              <a:rPr lang="it-IT" u="sng" dirty="0" err="1" smtClean="0">
                <a:latin typeface="+mj-lt"/>
              </a:rPr>
              <a:t>Palaexpo</a:t>
            </a:r>
            <a:r>
              <a:rPr lang="it-IT" u="sng" dirty="0" smtClean="0">
                <a:latin typeface="+mj-lt"/>
              </a:rPr>
              <a:t> e Musei in Comune</a:t>
            </a:r>
            <a:endParaRPr lang="it-IT" sz="1100" u="sng" dirty="0">
              <a:latin typeface="+mj-lt"/>
            </a:endParaRPr>
          </a:p>
          <a:p>
            <a:pPr algn="l"/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31089" y="6425700"/>
            <a:ext cx="10872486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200" dirty="0" smtClean="0">
                <a:latin typeface="+mj-lt"/>
              </a:rPr>
              <a:t>Fonte: </a:t>
            </a:r>
            <a:r>
              <a:rPr lang="it-IT" sz="2200" dirty="0" err="1" smtClean="0">
                <a:latin typeface="+mj-lt"/>
              </a:rPr>
              <a:t>ACoS</a:t>
            </a:r>
            <a:r>
              <a:rPr lang="it-IT" sz="2200" dirty="0" smtClean="0">
                <a:latin typeface="+mj-lt"/>
              </a:rPr>
              <a:t>, Monitoraggi di qualità erogata Musei e </a:t>
            </a:r>
            <a:r>
              <a:rPr lang="it-IT" sz="2200" dirty="0" err="1" smtClean="0">
                <a:latin typeface="+mj-lt"/>
              </a:rPr>
              <a:t>Palaexpo</a:t>
            </a:r>
            <a:r>
              <a:rPr lang="it-IT" sz="2200" dirty="0" smtClean="0">
                <a:latin typeface="+mj-lt"/>
              </a:rPr>
              <a:t>, 2020</a:t>
            </a:r>
            <a:endParaRPr lang="it-IT" sz="2200" dirty="0">
              <a:latin typeface="+mj-lt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469018" y="941983"/>
            <a:ext cx="6055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</a:rPr>
              <a:t>Musei in Comune: </a:t>
            </a:r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</a:rPr>
              <a:t>il box per i reclami è esposto in modo ben visibile?</a:t>
            </a:r>
            <a:endParaRPr lang="it-IT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089" y="1264653"/>
            <a:ext cx="7286625" cy="4391025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8629288" y="1432477"/>
            <a:ext cx="293514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Scarsa visibilità del </a:t>
            </a:r>
            <a:r>
              <a:rPr lang="it-IT" sz="2000" b="1" dirty="0"/>
              <a:t>box reclami</a:t>
            </a:r>
            <a:r>
              <a:rPr lang="it-IT" sz="2000" dirty="0">
                <a:latin typeface="+mj-lt"/>
              </a:rPr>
              <a:t>. Solo in alcuni casi sono state trovate delle soluzioni alternative alla sospensione del servizio per pericolo contagio. In alcuni musei, ad esempio, al posto del box reclami è stata posta in evidenza l’indicazione di un indirizzo di contatto per presentare reclami/segnalazioni</a:t>
            </a:r>
            <a:endParaRPr lang="it-IT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789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Le Carte di Qualità dei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ssppll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 di Roma Capitale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9019" y="224906"/>
            <a:ext cx="10573474" cy="5497417"/>
          </a:xfrm>
        </p:spPr>
        <p:txBody>
          <a:bodyPr>
            <a:normAutofit/>
          </a:bodyPr>
          <a:lstStyle/>
          <a:p>
            <a:pPr algn="l"/>
            <a:r>
              <a:rPr lang="it-IT" u="sng" dirty="0" smtClean="0">
                <a:latin typeface="+mj-lt"/>
              </a:rPr>
              <a:t>Canali di contatto con l’utenza, il «caso» </a:t>
            </a:r>
            <a:r>
              <a:rPr lang="it-IT" u="sng" dirty="0" err="1" smtClean="0">
                <a:latin typeface="+mj-lt"/>
              </a:rPr>
              <a:t>Palaexpo</a:t>
            </a:r>
            <a:r>
              <a:rPr lang="it-IT" u="sng" dirty="0" smtClean="0">
                <a:latin typeface="+mj-lt"/>
              </a:rPr>
              <a:t> e Musei in Comune</a:t>
            </a:r>
            <a:endParaRPr lang="it-IT" sz="1100" u="sng" dirty="0">
              <a:latin typeface="+mj-lt"/>
            </a:endParaRPr>
          </a:p>
          <a:p>
            <a:pPr algn="l"/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31089" y="6425700"/>
            <a:ext cx="10872486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200" dirty="0" smtClean="0">
                <a:latin typeface="+mj-lt"/>
              </a:rPr>
              <a:t>Fonte: </a:t>
            </a:r>
            <a:r>
              <a:rPr lang="it-IT" sz="2200" dirty="0" err="1" smtClean="0">
                <a:latin typeface="+mj-lt"/>
              </a:rPr>
              <a:t>ACoS</a:t>
            </a:r>
            <a:r>
              <a:rPr lang="it-IT" sz="2200" dirty="0" smtClean="0">
                <a:latin typeface="+mj-lt"/>
              </a:rPr>
              <a:t>, Monitoraggi di qualità erogata Musei e </a:t>
            </a:r>
            <a:r>
              <a:rPr lang="it-IT" sz="2200" dirty="0" err="1" smtClean="0">
                <a:latin typeface="+mj-lt"/>
              </a:rPr>
              <a:t>Palaexpo</a:t>
            </a:r>
            <a:r>
              <a:rPr lang="it-IT" sz="2200" dirty="0" smtClean="0">
                <a:latin typeface="+mj-lt"/>
              </a:rPr>
              <a:t>, 2020</a:t>
            </a:r>
            <a:endParaRPr lang="it-IT" sz="220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469018" y="740075"/>
            <a:ext cx="99730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u="sng" dirty="0" err="1" smtClean="0">
                <a:latin typeface="+mj-lt"/>
              </a:rPr>
              <a:t>Palaexpo</a:t>
            </a:r>
            <a:endParaRPr lang="it-IT" sz="2000" u="sng" dirty="0">
              <a:latin typeface="+mj-lt"/>
            </a:endParaRPr>
          </a:p>
          <a:p>
            <a:r>
              <a:rPr lang="it-IT" sz="2000" dirty="0" smtClean="0">
                <a:latin typeface="+mj-lt"/>
              </a:rPr>
              <a:t>«L’</a:t>
            </a:r>
            <a:r>
              <a:rPr lang="it-IT" sz="2000" b="1" dirty="0" smtClean="0"/>
              <a:t>assenza </a:t>
            </a:r>
            <a:r>
              <a:rPr lang="it-IT" sz="2000" b="1" dirty="0"/>
              <a:t>del box reclami</a:t>
            </a:r>
            <a:r>
              <a:rPr lang="it-IT" sz="2000" dirty="0">
                <a:latin typeface="+mj-lt"/>
              </a:rPr>
              <a:t> è stata considerata sempre una criticità. </a:t>
            </a:r>
            <a:r>
              <a:rPr lang="it-IT" sz="2000" dirty="0" err="1">
                <a:latin typeface="+mj-lt"/>
              </a:rPr>
              <a:t>Palaexpo</a:t>
            </a:r>
            <a:r>
              <a:rPr lang="it-IT" sz="2000" dirty="0">
                <a:latin typeface="+mj-lt"/>
              </a:rPr>
              <a:t> non contempla la presenza di questo servizio, che infatti è totalmente assente dalle sue sedi, al contrario dei Musei civici a cui, invece, si dovrebbe </a:t>
            </a:r>
            <a:r>
              <a:rPr lang="it-IT" sz="2000" dirty="0" smtClean="0">
                <a:latin typeface="+mj-lt"/>
              </a:rPr>
              <a:t>omologare» </a:t>
            </a:r>
          </a:p>
          <a:p>
            <a:endParaRPr lang="it-IT" sz="2000" dirty="0" smtClean="0">
              <a:latin typeface="+mj-lt"/>
            </a:endParaRPr>
          </a:p>
          <a:p>
            <a:r>
              <a:rPr lang="it-IT" sz="2000" dirty="0" smtClean="0">
                <a:latin typeface="+mj-lt"/>
              </a:rPr>
              <a:t>«Proprio perché il servizio era soggetto </a:t>
            </a:r>
            <a:r>
              <a:rPr lang="it-IT" sz="2000" dirty="0">
                <a:latin typeface="+mj-lt"/>
              </a:rPr>
              <a:t>a restrizioni, </a:t>
            </a:r>
            <a:r>
              <a:rPr lang="it-IT" sz="2000" dirty="0" smtClean="0">
                <a:latin typeface="+mj-lt"/>
              </a:rPr>
              <a:t>si sarebbe potuta adottare </a:t>
            </a:r>
            <a:r>
              <a:rPr lang="it-IT" sz="2000" b="1" dirty="0"/>
              <a:t>una soluzione alternativa </a:t>
            </a:r>
            <a:r>
              <a:rPr lang="it-IT" sz="2000" dirty="0" smtClean="0">
                <a:latin typeface="+mj-lt"/>
              </a:rPr>
              <a:t>come </a:t>
            </a:r>
            <a:r>
              <a:rPr lang="it-IT" sz="2000" dirty="0">
                <a:latin typeface="+mj-lt"/>
              </a:rPr>
              <a:t>l’indicazione di un indirizzo </a:t>
            </a:r>
            <a:r>
              <a:rPr lang="it-IT" sz="2000" dirty="0" smtClean="0">
                <a:latin typeface="+mj-lt"/>
              </a:rPr>
              <a:t>e-mail </a:t>
            </a:r>
            <a:r>
              <a:rPr lang="it-IT" sz="2000" dirty="0">
                <a:latin typeface="+mj-lt"/>
              </a:rPr>
              <a:t>o </a:t>
            </a:r>
            <a:r>
              <a:rPr lang="it-IT" sz="2000" dirty="0" smtClean="0">
                <a:latin typeface="+mj-lt"/>
              </a:rPr>
              <a:t>web </a:t>
            </a:r>
            <a:r>
              <a:rPr lang="it-IT" sz="2000" dirty="0">
                <a:latin typeface="+mj-lt"/>
              </a:rPr>
              <a:t>per presentare </a:t>
            </a:r>
            <a:r>
              <a:rPr lang="it-IT" sz="2000" dirty="0" smtClean="0">
                <a:latin typeface="+mj-lt"/>
              </a:rPr>
              <a:t>reclami/segnalazioni»</a:t>
            </a:r>
          </a:p>
          <a:p>
            <a:endParaRPr lang="it-IT" sz="2000" dirty="0">
              <a:latin typeface="+mj-lt"/>
            </a:endParaRPr>
          </a:p>
          <a:p>
            <a:r>
              <a:rPr lang="it-IT" sz="2000" dirty="0" smtClean="0">
                <a:latin typeface="+mj-lt"/>
              </a:rPr>
              <a:t>«Considerando </a:t>
            </a:r>
            <a:r>
              <a:rPr lang="it-IT" sz="2000" dirty="0">
                <a:latin typeface="+mj-lt"/>
              </a:rPr>
              <a:t>l’</a:t>
            </a:r>
            <a:r>
              <a:rPr lang="it-IT" sz="2000" b="1" dirty="0" smtClean="0"/>
              <a:t>importanza di un servizio di questo genere per l’utenza </a:t>
            </a:r>
            <a:r>
              <a:rPr lang="it-IT" sz="2000" dirty="0" smtClean="0">
                <a:latin typeface="+mj-lt"/>
              </a:rPr>
              <a:t>di </a:t>
            </a:r>
            <a:r>
              <a:rPr lang="it-IT" sz="2000" dirty="0" err="1">
                <a:latin typeface="+mj-lt"/>
              </a:rPr>
              <a:t>Palaexpo</a:t>
            </a:r>
            <a:r>
              <a:rPr lang="it-IT" sz="2000" dirty="0">
                <a:latin typeface="+mj-lt"/>
              </a:rPr>
              <a:t> e per </a:t>
            </a:r>
            <a:r>
              <a:rPr lang="it-IT" sz="2000" dirty="0" smtClean="0">
                <a:latin typeface="+mj-lt"/>
              </a:rPr>
              <a:t>l’istituzione </a:t>
            </a:r>
            <a:r>
              <a:rPr lang="it-IT" sz="2000" dirty="0">
                <a:latin typeface="+mj-lt"/>
              </a:rPr>
              <a:t>stessa, è stato scelto di evidenziare in rosso questa mancanza, cui sarebbe opportuno rimediare introducendo uno specifico obbligo </a:t>
            </a:r>
            <a:r>
              <a:rPr lang="it-IT" sz="2000" dirty="0" smtClean="0">
                <a:latin typeface="+mj-lt"/>
              </a:rPr>
              <a:t>contrattuale</a:t>
            </a:r>
            <a:r>
              <a:rPr lang="it-IT" sz="2000" dirty="0" smtClean="0">
                <a:latin typeface="+mj-lt"/>
              </a:rPr>
              <a:t>»</a:t>
            </a:r>
          </a:p>
          <a:p>
            <a:endParaRPr lang="it-IT" sz="2000" dirty="0">
              <a:latin typeface="+mj-lt"/>
            </a:endParaRPr>
          </a:p>
          <a:p>
            <a:r>
              <a:rPr lang="it-IT" sz="2000" dirty="0" smtClean="0">
                <a:latin typeface="+mj-lt"/>
              </a:rPr>
              <a:t>Musei in Comune</a:t>
            </a:r>
          </a:p>
          <a:p>
            <a:endParaRPr lang="it-IT" sz="2000" dirty="0" smtClean="0">
              <a:latin typeface="+mj-lt"/>
            </a:endParaRPr>
          </a:p>
          <a:p>
            <a:endParaRPr lang="it-IT" sz="2000" dirty="0">
              <a:latin typeface="+mj-lt"/>
            </a:endParaRPr>
          </a:p>
          <a:p>
            <a:r>
              <a:rPr lang="it-IT" sz="2000" i="1" dirty="0" smtClean="0">
                <a:latin typeface="+mj-lt"/>
              </a:rPr>
              <a:t>Nelle more di rinnovare la convenzione con Roma Capitale per i servizi culturali, L’Agenzia continuerà a monitorare questo e altri aspetti critici rilevati negli ultimi anni, soprattutto quelli più strettamente legati alla tutela degli utenti </a:t>
            </a:r>
            <a:endParaRPr lang="it-IT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87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Le Carte di Qualità dei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ssppll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 di Roma Capitale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1048" y="543738"/>
            <a:ext cx="10573474" cy="5832858"/>
          </a:xfrm>
        </p:spPr>
        <p:txBody>
          <a:bodyPr>
            <a:normAutofit/>
          </a:bodyPr>
          <a:lstStyle/>
          <a:p>
            <a:pPr algn="l"/>
            <a:r>
              <a:rPr lang="it-IT" u="sng" dirty="0" smtClean="0">
                <a:latin typeface="+mj-lt"/>
              </a:rPr>
              <a:t>Principali criticità</a:t>
            </a:r>
          </a:p>
          <a:p>
            <a:pPr algn="l"/>
            <a:endParaRPr lang="it-IT" dirty="0" smtClean="0">
              <a:latin typeface="+mj-lt"/>
            </a:endParaRPr>
          </a:p>
          <a:p>
            <a:pPr algn="l"/>
            <a:endParaRPr lang="it-IT" dirty="0">
              <a:latin typeface="+mj-lt"/>
            </a:endParaRPr>
          </a:p>
          <a:p>
            <a:pPr algn="l"/>
            <a:r>
              <a:rPr lang="it-IT" b="1" dirty="0" smtClean="0"/>
              <a:t>×	</a:t>
            </a:r>
            <a:r>
              <a:rPr lang="it-IT" dirty="0" smtClean="0">
                <a:latin typeface="+mj-lt"/>
              </a:rPr>
              <a:t>debolezza di alcuni Contratti di Servizio, dove non è prevista espressamente 	l’adozione della Carta di Qualità (contrariamente a norme nazionali e 	comunali)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debolezza degli strumenti di controllo </a:t>
            </a:r>
            <a:r>
              <a:rPr lang="it-IT" dirty="0" smtClean="0">
                <a:latin typeface="+mj-lt"/>
              </a:rPr>
              <a:t>successivo (non sempre applicati)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presenza </a:t>
            </a:r>
            <a:r>
              <a:rPr lang="it-IT" dirty="0" smtClean="0">
                <a:latin typeface="+mj-lt"/>
              </a:rPr>
              <a:t>non </a:t>
            </a:r>
            <a:r>
              <a:rPr lang="it-IT" dirty="0">
                <a:latin typeface="+mj-lt"/>
              </a:rPr>
              <a:t>uniforme degli strumenti di tutela dell’utenza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scarsa omogeneità di stili e contenuti, </a:t>
            </a:r>
            <a:r>
              <a:rPr lang="it-IT" dirty="0" smtClean="0">
                <a:latin typeface="+mj-lt"/>
              </a:rPr>
              <a:t>mancanza di un </a:t>
            </a:r>
            <a:r>
              <a:rPr lang="it-IT" dirty="0">
                <a:latin typeface="+mj-lt"/>
              </a:rPr>
              <a:t>quadro di </a:t>
            </a:r>
            <a:r>
              <a:rPr lang="it-IT" dirty="0" smtClean="0">
                <a:latin typeface="+mj-lt"/>
              </a:rPr>
              <a:t>riferimento 	sistemico </a:t>
            </a:r>
            <a:r>
              <a:rPr lang="it-IT" dirty="0">
                <a:latin typeface="+mj-lt"/>
              </a:rPr>
              <a:t>e condiviso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procedure di convocazione del Tavolo </a:t>
            </a:r>
            <a:r>
              <a:rPr lang="it-IT" dirty="0" smtClean="0">
                <a:latin typeface="+mj-lt"/>
              </a:rPr>
              <a:t>per la discussione</a:t>
            </a:r>
            <a:r>
              <a:rPr lang="it-IT" dirty="0">
                <a:latin typeface="+mj-lt"/>
              </a:rPr>
              <a:t>, </a:t>
            </a:r>
            <a:r>
              <a:rPr lang="it-IT" dirty="0" smtClean="0">
                <a:latin typeface="+mj-lt"/>
              </a:rPr>
              <a:t>valutazione </a:t>
            </a:r>
            <a:r>
              <a:rPr lang="it-IT" dirty="0">
                <a:latin typeface="+mj-lt"/>
              </a:rPr>
              <a:t>e </a:t>
            </a:r>
            <a:r>
              <a:rPr lang="it-IT" dirty="0" smtClean="0">
                <a:latin typeface="+mj-lt"/>
              </a:rPr>
              <a:t>	approvazione </a:t>
            </a:r>
            <a:r>
              <a:rPr lang="it-IT" dirty="0">
                <a:latin typeface="+mj-lt"/>
              </a:rPr>
              <a:t>delle Carte di </a:t>
            </a:r>
            <a:r>
              <a:rPr lang="it-IT" dirty="0" smtClean="0">
                <a:latin typeface="+mj-lt"/>
              </a:rPr>
              <a:t>Qualità non </a:t>
            </a:r>
            <a:r>
              <a:rPr lang="it-IT" dirty="0">
                <a:latin typeface="+mj-lt"/>
              </a:rPr>
              <a:t>sempre </a:t>
            </a:r>
            <a:r>
              <a:rPr lang="it-IT" dirty="0" smtClean="0">
                <a:latin typeface="+mj-lt"/>
              </a:rPr>
              <a:t>tempestive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93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376836" y="2949169"/>
            <a:ext cx="5832857" cy="1319514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Best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practices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319514" y="0"/>
            <a:ext cx="1087248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  <a:hlinkClick r:id="rId2"/>
              </a:rPr>
              <a:t>Deliberazione della Giunta provinciale della Provincia autonoma di Bolzano – Alto Adige n. 1407/2017</a:t>
            </a:r>
            <a:r>
              <a:rPr lang="it-IT" sz="2400" dirty="0">
                <a:latin typeface="+mj-lt"/>
              </a:rPr>
              <a:t> </a:t>
            </a:r>
            <a:r>
              <a:rPr lang="it-IT" sz="2400" i="1" dirty="0">
                <a:latin typeface="+mj-lt"/>
              </a:rPr>
              <a:t>«Linee guida per la redazione della carta</a:t>
            </a:r>
          </a:p>
          <a:p>
            <a:r>
              <a:rPr lang="it-IT" sz="2400" i="1" dirty="0">
                <a:latin typeface="+mj-lt"/>
              </a:rPr>
              <a:t>della qualità dei servizi pubblici </a:t>
            </a:r>
            <a:r>
              <a:rPr lang="it-IT" sz="2400" i="1" dirty="0" smtClean="0">
                <a:latin typeface="+mj-lt"/>
              </a:rPr>
              <a:t>locali</a:t>
            </a:r>
            <a:r>
              <a:rPr lang="it-IT" sz="2400" dirty="0" smtClean="0">
                <a:latin typeface="+mj-lt"/>
              </a:rPr>
              <a:t>»</a:t>
            </a:r>
            <a:endParaRPr lang="it-IT" sz="2400" dirty="0">
              <a:latin typeface="+mj-lt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697582" y="2057720"/>
            <a:ext cx="98760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latin typeface="+mj-lt"/>
              </a:rPr>
              <a:t>Definisce un </a:t>
            </a:r>
            <a:r>
              <a:rPr lang="it-IT" sz="2400" b="1" dirty="0"/>
              <a:t>modello condiviso </a:t>
            </a:r>
            <a:r>
              <a:rPr lang="it-IT" sz="2400" dirty="0" smtClean="0">
                <a:latin typeface="+mj-lt"/>
              </a:rPr>
              <a:t>d’intesa tra il gestore, l’ente committente (pubbliche amministrazioni) e le associazioni, dove è espressamente previsto:</a:t>
            </a:r>
          </a:p>
          <a:p>
            <a:endParaRPr lang="it-IT" sz="2400" dirty="0">
              <a:latin typeface="+mj-lt"/>
            </a:endParaRPr>
          </a:p>
          <a:p>
            <a:pPr>
              <a:tabLst>
                <a:tab pos="542925" algn="l"/>
              </a:tabLst>
            </a:pPr>
            <a:r>
              <a:rPr lang="it-IT" sz="2400" dirty="0" smtClean="0">
                <a:latin typeface="+mj-lt"/>
              </a:rPr>
              <a:t>×	</a:t>
            </a:r>
            <a:r>
              <a:rPr lang="it-IT" sz="2400" b="1" dirty="0"/>
              <a:t>Ascolto</a:t>
            </a:r>
            <a:r>
              <a:rPr lang="it-IT" sz="2400" dirty="0" smtClean="0">
                <a:latin typeface="+mj-lt"/>
              </a:rPr>
              <a:t> degli utenti, attraverso rilevazioni periodiche del gradimento</a:t>
            </a:r>
          </a:p>
          <a:p>
            <a:pPr>
              <a:tabLst>
                <a:tab pos="542925" algn="l"/>
              </a:tabLst>
            </a:pPr>
            <a:r>
              <a:rPr lang="it-IT" sz="2400" dirty="0">
                <a:latin typeface="+mj-lt"/>
              </a:rPr>
              <a:t>×	</a:t>
            </a:r>
            <a:r>
              <a:rPr lang="it-IT" sz="2400" dirty="0" smtClean="0">
                <a:latin typeface="+mj-lt"/>
              </a:rPr>
              <a:t>procedura formalizzata di </a:t>
            </a:r>
            <a:r>
              <a:rPr lang="it-IT" sz="2400" b="1" dirty="0" smtClean="0"/>
              <a:t>conciliazione</a:t>
            </a:r>
            <a:r>
              <a:rPr lang="it-IT" sz="2400" dirty="0" smtClean="0">
                <a:latin typeface="+mj-lt"/>
              </a:rPr>
              <a:t> extragiudiziale delle controversie 	tra gestori e utenti</a:t>
            </a:r>
          </a:p>
          <a:p>
            <a:pPr>
              <a:tabLst>
                <a:tab pos="542925" algn="l"/>
              </a:tabLst>
            </a:pPr>
            <a:endParaRPr lang="it-IT" sz="2400" dirty="0">
              <a:latin typeface="+mj-lt"/>
            </a:endParaRPr>
          </a:p>
          <a:p>
            <a:pPr>
              <a:tabLst>
                <a:tab pos="542925" algn="l"/>
              </a:tabLst>
            </a:pPr>
            <a:r>
              <a:rPr lang="it-IT" sz="2400" dirty="0" smtClean="0">
                <a:latin typeface="+mj-lt"/>
              </a:rPr>
              <a:t>Sono allegati alla delibera: 1) modulo suggerimenti, 2) modulo reclami, 3) domanda di conciliazione</a:t>
            </a:r>
          </a:p>
        </p:txBody>
      </p:sp>
    </p:spTree>
    <p:extLst>
      <p:ext uri="{BB962C8B-B14F-4D97-AF65-F5344CB8AC3E}">
        <p14:creationId xmlns:p14="http://schemas.microsoft.com/office/powerpoint/2010/main" val="5017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378205" y="2933761"/>
            <a:ext cx="5832857" cy="1319514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Conclusioni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2974" y="568804"/>
            <a:ext cx="10246126" cy="5832858"/>
          </a:xfrm>
        </p:spPr>
        <p:txBody>
          <a:bodyPr>
            <a:normAutofit/>
          </a:bodyPr>
          <a:lstStyle/>
          <a:p>
            <a:r>
              <a:rPr lang="it-IT" sz="2800" dirty="0">
                <a:latin typeface="+mj-lt"/>
              </a:rPr>
              <a:t>Le Carte di Qualità, la loro adozione, pubblicizzazione e l’aggiornamento continuo vanno inserite e contestualizzate in un </a:t>
            </a:r>
            <a:r>
              <a:rPr lang="it-IT" sz="2800" b="1" dirty="0"/>
              <a:t>ragionamento circolare </a:t>
            </a:r>
            <a:r>
              <a:rPr lang="it-IT" sz="2800" dirty="0">
                <a:latin typeface="+mj-lt"/>
              </a:rPr>
              <a:t>che tiene conto delle aspettative dei </a:t>
            </a:r>
            <a:r>
              <a:rPr lang="it-IT" sz="2800" dirty="0" smtClean="0">
                <a:latin typeface="+mj-lt"/>
              </a:rPr>
              <a:t>cittadini</a:t>
            </a:r>
          </a:p>
          <a:p>
            <a:r>
              <a:rPr lang="it-IT" sz="2800" dirty="0">
                <a:latin typeface="+mj-lt"/>
              </a:rPr>
              <a:t>◊</a:t>
            </a:r>
            <a:endParaRPr lang="it-IT" sz="2800" dirty="0" smtClean="0">
              <a:latin typeface="+mj-lt"/>
            </a:endParaRPr>
          </a:p>
          <a:p>
            <a:r>
              <a:rPr lang="it-IT" sz="2800" dirty="0">
                <a:latin typeface="+mj-lt"/>
              </a:rPr>
              <a:t>insieme ai Contratti di </a:t>
            </a:r>
            <a:r>
              <a:rPr lang="it-IT" sz="2800" dirty="0" smtClean="0">
                <a:latin typeface="+mj-lt"/>
              </a:rPr>
              <a:t>Servizio, </a:t>
            </a:r>
            <a:r>
              <a:rPr lang="it-IT" sz="2800" dirty="0">
                <a:latin typeface="+mj-lt"/>
              </a:rPr>
              <a:t>che ne devono prevedere l’adozione, </a:t>
            </a:r>
            <a:r>
              <a:rPr lang="it-IT" sz="2800" dirty="0" smtClean="0">
                <a:latin typeface="+mj-lt"/>
              </a:rPr>
              <a:t>le Carte di Qualità costituiscono </a:t>
            </a:r>
            <a:r>
              <a:rPr lang="it-IT" sz="2800" b="1" dirty="0"/>
              <a:t>un punto di riferimento </a:t>
            </a:r>
            <a:r>
              <a:rPr lang="it-IT" sz="2800" dirty="0">
                <a:latin typeface="+mj-lt"/>
              </a:rPr>
              <a:t>importantissimo </a:t>
            </a:r>
            <a:r>
              <a:rPr lang="it-IT" sz="2800" dirty="0" smtClean="0">
                <a:latin typeface="+mj-lt"/>
              </a:rPr>
              <a:t>a </a:t>
            </a:r>
            <a:r>
              <a:rPr lang="it-IT" sz="2800" dirty="0">
                <a:latin typeface="+mj-lt"/>
              </a:rPr>
              <a:t>garanzia dei diritti dei </a:t>
            </a:r>
            <a:r>
              <a:rPr lang="it-IT" sz="2800" dirty="0" smtClean="0">
                <a:latin typeface="+mj-lt"/>
              </a:rPr>
              <a:t>consumatori-utenti</a:t>
            </a:r>
          </a:p>
          <a:p>
            <a:r>
              <a:rPr lang="it-IT" sz="2800" dirty="0" smtClean="0">
                <a:latin typeface="+mj-lt"/>
              </a:rPr>
              <a:t>◊</a:t>
            </a:r>
            <a:endParaRPr lang="it-IT" sz="2800" dirty="0">
              <a:latin typeface="+mj-lt"/>
            </a:endParaRPr>
          </a:p>
          <a:p>
            <a:r>
              <a:rPr lang="it-IT" sz="2800" dirty="0" smtClean="0">
                <a:latin typeface="+mj-lt"/>
              </a:rPr>
              <a:t>Un </a:t>
            </a:r>
            <a:r>
              <a:rPr lang="it-IT" sz="2800" dirty="0">
                <a:latin typeface="+mj-lt"/>
              </a:rPr>
              <a:t>meccanismo regolare e costante di rilevazione della qualità </a:t>
            </a:r>
            <a:r>
              <a:rPr lang="it-IT" sz="2800" dirty="0" smtClean="0">
                <a:latin typeface="+mj-lt"/>
              </a:rPr>
              <a:t>consente, se necessario, </a:t>
            </a:r>
            <a:r>
              <a:rPr lang="it-IT" sz="2800" dirty="0">
                <a:latin typeface="+mj-lt"/>
              </a:rPr>
              <a:t>di ricalibrare </a:t>
            </a:r>
            <a:r>
              <a:rPr lang="it-IT" sz="2800" dirty="0" smtClean="0">
                <a:latin typeface="+mj-lt"/>
              </a:rPr>
              <a:t>gli </a:t>
            </a:r>
            <a:r>
              <a:rPr lang="it-IT" sz="2800" dirty="0">
                <a:latin typeface="+mj-lt"/>
              </a:rPr>
              <a:t>indicatori di efficacia e gli standard di qualità erogata fissati nei Contratti di Servizio </a:t>
            </a:r>
            <a:r>
              <a:rPr lang="it-IT" sz="2800" b="1" dirty="0"/>
              <a:t>sulla base del reale fabbisogno degli utenti</a:t>
            </a:r>
            <a:r>
              <a:rPr lang="it-IT" sz="2800" dirty="0">
                <a:latin typeface="+mj-lt"/>
              </a:rPr>
              <a:t>, alla cui soddisfazione deve essere orientata l’erogazione dei </a:t>
            </a:r>
            <a:r>
              <a:rPr lang="it-IT" sz="2800" dirty="0" smtClean="0">
                <a:latin typeface="+mj-lt"/>
              </a:rPr>
              <a:t>servizi</a:t>
            </a:r>
            <a:endParaRPr lang="it-IT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486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378205" y="2933761"/>
            <a:ext cx="5832857" cy="1319514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Conclusioni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05024" y="1325678"/>
            <a:ext cx="8829675" cy="4206644"/>
          </a:xfrm>
        </p:spPr>
        <p:txBody>
          <a:bodyPr>
            <a:normAutofit/>
          </a:bodyPr>
          <a:lstStyle/>
          <a:p>
            <a:r>
              <a:rPr lang="it-IT" sz="2800" i="1" dirty="0">
                <a:latin typeface="+mj-lt"/>
              </a:rPr>
              <a:t>Per poter assolvere efficacemente a questa funzione, le Carte dovrebbero essere redatte secondo </a:t>
            </a:r>
            <a:r>
              <a:rPr lang="it-IT" sz="2800" b="1" i="1" dirty="0"/>
              <a:t>criteri univoci e uniformi</a:t>
            </a:r>
            <a:r>
              <a:rPr lang="it-IT" sz="2800" i="1" dirty="0">
                <a:latin typeface="+mj-lt"/>
              </a:rPr>
              <a:t>, pur tenendo conto delle differenze nella tipologia di servizio, contesto e </a:t>
            </a:r>
            <a:r>
              <a:rPr lang="it-IT" sz="2800" i="1" dirty="0" smtClean="0">
                <a:latin typeface="+mj-lt"/>
              </a:rPr>
              <a:t>utenza</a:t>
            </a:r>
          </a:p>
          <a:p>
            <a:r>
              <a:rPr lang="it-IT" sz="2800" dirty="0" smtClean="0">
                <a:latin typeface="+mj-lt"/>
              </a:rPr>
              <a:t>◊</a:t>
            </a:r>
            <a:endParaRPr lang="it-IT" sz="2800" i="1" dirty="0" smtClean="0">
              <a:latin typeface="+mj-lt"/>
            </a:endParaRPr>
          </a:p>
          <a:p>
            <a:r>
              <a:rPr lang="it-IT" sz="2800" i="1" dirty="0" smtClean="0">
                <a:latin typeface="+mj-lt"/>
              </a:rPr>
              <a:t>La </a:t>
            </a:r>
            <a:r>
              <a:rPr lang="it-IT" sz="2800" i="1" dirty="0">
                <a:latin typeface="+mj-lt"/>
              </a:rPr>
              <a:t>normativa che regola questa materia ancora oggi appare caratterizzata da </a:t>
            </a:r>
            <a:r>
              <a:rPr lang="it-IT" sz="2800" b="1" i="1" dirty="0"/>
              <a:t>disomogeneità e zone d’ombra </a:t>
            </a:r>
            <a:r>
              <a:rPr lang="it-IT" sz="2800" i="1" dirty="0">
                <a:latin typeface="+mj-lt"/>
              </a:rPr>
              <a:t>in grado di riflettersi negativamente sull’effettivo supporto che il cittadino </a:t>
            </a:r>
            <a:r>
              <a:rPr lang="it-IT" sz="2800" i="1" dirty="0" smtClean="0">
                <a:latin typeface="+mj-lt"/>
              </a:rPr>
              <a:t>riceve</a:t>
            </a:r>
            <a:endParaRPr lang="it-IT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0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2" y="3049267"/>
            <a:ext cx="5832857" cy="821803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Quadro normativo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4197" y="230171"/>
            <a:ext cx="10307256" cy="66945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Direttiva del presidente del Consiglio dei ministri del 27 gennaio </a:t>
            </a:r>
            <a:r>
              <a:rPr lang="it-IT" u="sng" dirty="0" smtClean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1994</a:t>
            </a:r>
            <a:endParaRPr lang="it-IT" u="sng" dirty="0" smtClean="0">
              <a:solidFill>
                <a:srgbClr val="0000FF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it-IT" dirty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it-IT" dirty="0" smtClean="0">
                <a:latin typeface="+mj-lt"/>
                <a:cs typeface="Times New Roman" panose="02020603050405020304" pitchFamily="18" charset="0"/>
              </a:rPr>
              <a:t>“Principi sull’erogazione dei servizi pubblici” </a:t>
            </a:r>
            <a:endParaRPr lang="it-IT" dirty="0" smtClean="0">
              <a:latin typeface="+mj-lt"/>
            </a:endParaRP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DL n. 163 del 12 maggio </a:t>
            </a:r>
            <a:r>
              <a:rPr lang="it-IT" u="sng" dirty="0" smtClean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1995</a:t>
            </a:r>
            <a:endParaRPr lang="it-IT" u="sng" dirty="0" smtClean="0">
              <a:solidFill>
                <a:srgbClr val="0000FF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it-IT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legge n. 273 dell’11 luglio 2012, “Misure urgenti per la semplificazione dei 	procedimenti amministrativi e per il miglioramento dell’efficienza delle PA”</a:t>
            </a:r>
            <a:endParaRPr lang="it-I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Legge n. 244 del 24 dicembre </a:t>
            </a:r>
            <a:r>
              <a:rPr lang="it-IT" u="sng" dirty="0" smtClean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2007</a:t>
            </a:r>
            <a:r>
              <a:rPr lang="it-IT" dirty="0" smtClean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(Finanziaria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2008)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u="sng" dirty="0" err="1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D.Lgs.</a:t>
            </a:r>
            <a:r>
              <a:rPr lang="it-IT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 n. 150 del 27 ottobre 2009</a:t>
            </a:r>
            <a:endParaRPr lang="it-IT" u="sng" dirty="0">
              <a:solidFill>
                <a:srgbClr val="0000FF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in materia di efficienza e trasparenza delle PA</a:t>
            </a:r>
          </a:p>
          <a:p>
            <a:pPr algn="l"/>
            <a:r>
              <a:rPr lang="it-IT" b="1" dirty="0" smtClean="0"/>
              <a:t>× 	</a:t>
            </a:r>
            <a:r>
              <a:rPr lang="it-IT" u="sng" dirty="0" err="1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D.Lgs.</a:t>
            </a:r>
            <a:r>
              <a:rPr lang="it-IT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 14 marzo 2013, n. 33</a:t>
            </a:r>
            <a:r>
              <a:rPr lang="it-IT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(Decreto Trasparenza)</a:t>
            </a:r>
          </a:p>
          <a:p>
            <a:pPr algn="l"/>
            <a:endParaRPr lang="it-IT" sz="1050" b="1" dirty="0"/>
          </a:p>
          <a:p>
            <a:pPr algn="l"/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 inoltre</a:t>
            </a:r>
            <a:r>
              <a:rPr lang="it-IT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it-IT" sz="105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it-IT" b="1" dirty="0" smtClean="0"/>
              <a:t>× 	</a:t>
            </a:r>
            <a:r>
              <a:rPr lang="it-IT" u="sng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Delibera </a:t>
            </a:r>
            <a:r>
              <a:rPr lang="it-IT" u="sng" dirty="0" err="1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Civit</a:t>
            </a:r>
            <a:r>
              <a:rPr lang="it-IT" u="sng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 n. </a:t>
            </a:r>
            <a:r>
              <a:rPr lang="it-IT" u="sng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88/2010</a:t>
            </a:r>
            <a:r>
              <a:rPr lang="it-IT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“Linee Guida per la definizione degli standard di 	qualità”</a:t>
            </a:r>
          </a:p>
          <a:p>
            <a:pPr algn="l"/>
            <a:r>
              <a:rPr lang="it-IT" b="1" dirty="0" smtClean="0"/>
              <a:t>× 	</a:t>
            </a:r>
            <a:r>
              <a:rPr lang="it-IT" u="sng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Delibera </a:t>
            </a:r>
            <a:r>
              <a:rPr lang="it-IT" u="sng" dirty="0" err="1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Civit</a:t>
            </a:r>
            <a:r>
              <a:rPr lang="it-IT" u="sng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 n. </a:t>
            </a:r>
            <a:r>
              <a:rPr lang="it-IT" u="sng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3/2012</a:t>
            </a:r>
            <a:r>
              <a:rPr lang="it-IT" dirty="0" smtClean="0"/>
              <a:t>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“Linee guida per il miglioramento degli strumenti 	per la qualità dei servizi pubblici</a:t>
            </a:r>
            <a:r>
              <a:rPr lang="it-IT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u="sng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Accordo 26 settembre 2013</a:t>
            </a:r>
            <a:r>
              <a:rPr lang="it-IT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della Conferenza Unificata Stato-Regioni e Stato-Città 	e Autonomie Locali, con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Linee Guida per l’individuazione dei principi e degli </a:t>
            </a:r>
            <a:r>
              <a:rPr lang="it-IT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elementi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minimi dei Contratti di Servizio e delle Carte di Qualità dei </a:t>
            </a:r>
            <a:r>
              <a:rPr lang="it-IT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ssppll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it-IT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particolare </a:t>
            </a:r>
            <a:r>
              <a:rPr lang="it-IT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riferimento al ruolo delle associazioni dei consumatori-utenti</a:t>
            </a:r>
          </a:p>
        </p:txBody>
      </p:sp>
    </p:spTree>
    <p:extLst>
      <p:ext uri="{BB962C8B-B14F-4D97-AF65-F5344CB8AC3E}">
        <p14:creationId xmlns:p14="http://schemas.microsoft.com/office/powerpoint/2010/main" val="6686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1744098" y="3018099"/>
            <a:ext cx="4807710" cy="821803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Contenuti minimi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17898" y="307845"/>
            <a:ext cx="10307256" cy="6242309"/>
          </a:xfrm>
        </p:spPr>
        <p:txBody>
          <a:bodyPr>
            <a:normAutofit fontScale="92500"/>
          </a:bodyPr>
          <a:lstStyle/>
          <a:p>
            <a:pPr algn="l"/>
            <a:r>
              <a:rPr lang="it-IT" b="1" dirty="0" smtClean="0"/>
              <a:t>× 	elenco </a:t>
            </a:r>
            <a:r>
              <a:rPr lang="it-IT" b="1" dirty="0"/>
              <a:t>dei servizi </a:t>
            </a:r>
            <a:r>
              <a:rPr lang="it-IT" dirty="0" smtClean="0">
                <a:latin typeface="+mj-lt"/>
              </a:rPr>
              <a:t>forniti direttamente al cittadino (caratteristiche, modalità 	di erogazione, tipologia di utenza)</a:t>
            </a:r>
          </a:p>
          <a:p>
            <a:pPr algn="l"/>
            <a:r>
              <a:rPr lang="it-IT" b="1" dirty="0" smtClean="0"/>
              <a:t>× 	dimensioni </a:t>
            </a:r>
            <a:r>
              <a:rPr lang="it-IT" b="1" dirty="0"/>
              <a:t>della qualità </a:t>
            </a:r>
            <a:r>
              <a:rPr lang="it-IT" dirty="0" smtClean="0">
                <a:latin typeface="+mj-lt"/>
              </a:rPr>
              <a:t>ed eventuali dimensioni aggiuntive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uno o più </a:t>
            </a:r>
            <a:r>
              <a:rPr lang="it-IT" b="1" dirty="0"/>
              <a:t>indicatori</a:t>
            </a:r>
            <a:r>
              <a:rPr lang="it-IT" dirty="0" smtClean="0">
                <a:latin typeface="+mj-lt"/>
              </a:rPr>
              <a:t> per misurare ciascuna dimensione</a:t>
            </a:r>
          </a:p>
          <a:p>
            <a:pPr algn="l"/>
            <a:r>
              <a:rPr lang="it-IT" b="1" dirty="0" smtClean="0"/>
              <a:t>× 	</a:t>
            </a:r>
            <a:r>
              <a:rPr lang="it-IT" b="1" dirty="0" smtClean="0">
                <a:solidFill>
                  <a:srgbClr val="C00000"/>
                </a:solidFill>
              </a:rPr>
              <a:t>standard di qualità </a:t>
            </a:r>
            <a:r>
              <a:rPr lang="it-IT" dirty="0" smtClean="0">
                <a:latin typeface="+mj-lt"/>
              </a:rPr>
              <a:t>dei servizi: valori standard definiti dall’Amministrazione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processo di </a:t>
            </a:r>
            <a:r>
              <a:rPr lang="it-IT" b="1" dirty="0"/>
              <a:t>gestione</a:t>
            </a:r>
            <a:r>
              <a:rPr lang="it-IT" dirty="0" smtClean="0">
                <a:latin typeface="+mj-lt"/>
              </a:rPr>
              <a:t> degli standard</a:t>
            </a:r>
          </a:p>
          <a:p>
            <a:pPr marL="1793875" indent="-903288" algn="l"/>
            <a:r>
              <a:rPr lang="it-IT" dirty="0">
                <a:latin typeface="+mj-lt"/>
              </a:rPr>
              <a:t>× </a:t>
            </a:r>
            <a:r>
              <a:rPr lang="it-IT" dirty="0" smtClean="0">
                <a:latin typeface="+mj-lt"/>
              </a:rPr>
              <a:t>	definizione di </a:t>
            </a:r>
            <a:r>
              <a:rPr lang="it-IT" b="1" dirty="0" smtClean="0"/>
              <a:t>ruoli, impegni e responsabilità</a:t>
            </a:r>
          </a:p>
          <a:p>
            <a:pPr marL="1793875" indent="-903288" algn="l"/>
            <a:r>
              <a:rPr lang="it-IT" dirty="0"/>
              <a:t>× </a:t>
            </a:r>
            <a:r>
              <a:rPr lang="it-IT" dirty="0" smtClean="0">
                <a:latin typeface="+mj-lt"/>
              </a:rPr>
              <a:t>	processo di </a:t>
            </a:r>
            <a:r>
              <a:rPr lang="it-IT" b="1" dirty="0"/>
              <a:t>monitoraggio</a:t>
            </a:r>
            <a:r>
              <a:rPr lang="it-IT" dirty="0" smtClean="0">
                <a:latin typeface="+mj-lt"/>
              </a:rPr>
              <a:t> continuo e verifica</a:t>
            </a:r>
          </a:p>
          <a:p>
            <a:pPr marL="1793875" indent="-903288" algn="l"/>
            <a:r>
              <a:rPr lang="it-IT" dirty="0"/>
              <a:t>× </a:t>
            </a:r>
            <a:r>
              <a:rPr lang="it-IT" dirty="0" smtClean="0">
                <a:latin typeface="+mj-lt"/>
              </a:rPr>
              <a:t>	gestione dei </a:t>
            </a:r>
            <a:r>
              <a:rPr lang="it-IT" b="1" dirty="0" smtClean="0"/>
              <a:t>reclami </a:t>
            </a:r>
            <a:r>
              <a:rPr lang="it-IT" dirty="0">
                <a:latin typeface="+mj-lt"/>
              </a:rPr>
              <a:t>e</a:t>
            </a:r>
            <a:r>
              <a:rPr lang="it-IT" b="1" dirty="0" smtClean="0"/>
              <a:t> canali di contatto </a:t>
            </a:r>
            <a:r>
              <a:rPr lang="it-IT" dirty="0" smtClean="0">
                <a:latin typeface="+mj-lt"/>
              </a:rPr>
              <a:t>(nominativi</a:t>
            </a:r>
            <a:r>
              <a:rPr lang="it-IT" dirty="0">
                <a:latin typeface="+mj-lt"/>
              </a:rPr>
              <a:t>, </a:t>
            </a:r>
            <a:r>
              <a:rPr lang="it-IT" dirty="0" smtClean="0">
                <a:latin typeface="+mj-lt"/>
              </a:rPr>
              <a:t>modulistica</a:t>
            </a:r>
            <a:r>
              <a:rPr lang="it-IT" dirty="0">
                <a:latin typeface="+mj-lt"/>
              </a:rPr>
              <a:t>, tempi)</a:t>
            </a:r>
          </a:p>
          <a:p>
            <a:pPr marL="1793875" indent="-903288" algn="l"/>
            <a:r>
              <a:rPr lang="it-IT" dirty="0"/>
              <a:t>× </a:t>
            </a:r>
            <a:r>
              <a:rPr lang="it-IT" dirty="0" smtClean="0">
                <a:latin typeface="+mj-lt"/>
              </a:rPr>
              <a:t>	coinvolgimento degli </a:t>
            </a:r>
            <a:r>
              <a:rPr lang="it-IT" b="1" dirty="0" smtClean="0"/>
              <a:t>stakeholder</a:t>
            </a:r>
          </a:p>
          <a:p>
            <a:pPr marL="1793875" indent="-903288" algn="l"/>
            <a:r>
              <a:rPr lang="it-IT" dirty="0"/>
              <a:t>× </a:t>
            </a:r>
            <a:r>
              <a:rPr lang="it-IT" dirty="0" smtClean="0">
                <a:latin typeface="+mj-lt"/>
              </a:rPr>
              <a:t>	indagini sul grado di </a:t>
            </a:r>
            <a:r>
              <a:rPr lang="it-IT" b="1" dirty="0"/>
              <a:t>soddisfazione</a:t>
            </a:r>
            <a:r>
              <a:rPr lang="it-IT" dirty="0" smtClean="0">
                <a:latin typeface="+mj-lt"/>
              </a:rPr>
              <a:t> degli utenti</a:t>
            </a:r>
          </a:p>
          <a:p>
            <a:pPr marL="1793875" indent="-903288" algn="l"/>
            <a:r>
              <a:rPr lang="it-IT" dirty="0"/>
              <a:t>× </a:t>
            </a:r>
            <a:r>
              <a:rPr lang="it-IT" dirty="0" smtClean="0">
                <a:latin typeface="+mj-lt"/>
              </a:rPr>
              <a:t>	modalità di </a:t>
            </a:r>
            <a:r>
              <a:rPr lang="it-IT" b="1" dirty="0"/>
              <a:t>aggiornamento</a:t>
            </a:r>
            <a:r>
              <a:rPr lang="it-IT" dirty="0" smtClean="0">
                <a:latin typeface="+mj-lt"/>
              </a:rPr>
              <a:t> </a:t>
            </a:r>
            <a:r>
              <a:rPr lang="it-IT" b="1" dirty="0" smtClean="0"/>
              <a:t>annuale</a:t>
            </a:r>
          </a:p>
          <a:p>
            <a:pPr marL="1793875" indent="-903288" algn="l"/>
            <a:r>
              <a:rPr lang="it-IT" dirty="0"/>
              <a:t>× </a:t>
            </a:r>
            <a:r>
              <a:rPr lang="it-IT" dirty="0" smtClean="0">
                <a:latin typeface="+mj-lt"/>
              </a:rPr>
              <a:t>	meccanismi di </a:t>
            </a:r>
            <a:r>
              <a:rPr lang="it-IT" b="1" dirty="0"/>
              <a:t>indennizzo</a:t>
            </a:r>
            <a:r>
              <a:rPr lang="it-IT" dirty="0" smtClean="0">
                <a:latin typeface="+mj-lt"/>
              </a:rPr>
              <a:t> </a:t>
            </a:r>
            <a:r>
              <a:rPr lang="it-IT" b="1" dirty="0"/>
              <a:t>automatico</a:t>
            </a:r>
            <a:r>
              <a:rPr lang="it-IT" dirty="0" smtClean="0">
                <a:latin typeface="+mj-lt"/>
              </a:rPr>
              <a:t> e forfetario</a:t>
            </a:r>
          </a:p>
          <a:p>
            <a:pPr marL="1793875" indent="-903288" algn="l"/>
            <a:r>
              <a:rPr lang="it-IT" dirty="0"/>
              <a:t>× </a:t>
            </a:r>
            <a:r>
              <a:rPr lang="it-IT" dirty="0" smtClean="0">
                <a:latin typeface="+mj-lt"/>
              </a:rPr>
              <a:t>	modalità di </a:t>
            </a:r>
            <a:r>
              <a:rPr lang="it-IT" b="1" dirty="0"/>
              <a:t>comunicazione</a:t>
            </a:r>
            <a:r>
              <a:rPr lang="it-IT" dirty="0" smtClean="0">
                <a:latin typeface="+mj-lt"/>
              </a:rPr>
              <a:t> (accessibile, trasparente) degli standard e delle azioni di miglioramento attuate o previste</a:t>
            </a:r>
          </a:p>
          <a:p>
            <a:pPr algn="l"/>
            <a:endParaRPr lang="it-IT" dirty="0">
              <a:latin typeface="+mj-lt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0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1744098" y="3018099"/>
            <a:ext cx="4807710" cy="821803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Standard di qualità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4197" y="230171"/>
            <a:ext cx="10307256" cy="6459996"/>
          </a:xfrm>
        </p:spPr>
        <p:txBody>
          <a:bodyPr>
            <a:normAutofit/>
          </a:bodyPr>
          <a:lstStyle/>
          <a:p>
            <a:pPr algn="l"/>
            <a:r>
              <a:rPr lang="it-IT" i="1" u="sng" dirty="0" smtClean="0">
                <a:latin typeface="+mj-lt"/>
              </a:rPr>
              <a:t>Livelli di qualità che gli erogatori dei servizi devono rispettare e garantire</a:t>
            </a:r>
          </a:p>
          <a:p>
            <a:pPr algn="l"/>
            <a:endParaRPr lang="it-IT" sz="1050" dirty="0" smtClean="0">
              <a:latin typeface="+mj-lt"/>
            </a:endParaRPr>
          </a:p>
          <a:p>
            <a:pPr algn="l"/>
            <a:r>
              <a:rPr lang="it-IT" dirty="0" smtClean="0">
                <a:latin typeface="+mj-lt"/>
              </a:rPr>
              <a:t>Sono misurati attraverso </a:t>
            </a:r>
            <a:r>
              <a:rPr lang="it-IT" b="1" dirty="0"/>
              <a:t>indicatori</a:t>
            </a:r>
            <a:r>
              <a:rPr lang="it-IT" dirty="0" smtClean="0">
                <a:latin typeface="+mj-lt"/>
              </a:rPr>
              <a:t> per ognuno dei quali deve essere definito un </a:t>
            </a:r>
            <a:r>
              <a:rPr lang="it-IT" b="1" dirty="0"/>
              <a:t>valore programmato</a:t>
            </a:r>
            <a:r>
              <a:rPr lang="it-IT" dirty="0" smtClean="0">
                <a:latin typeface="+mj-lt"/>
              </a:rPr>
              <a:t>.</a:t>
            </a:r>
          </a:p>
          <a:p>
            <a:pPr algn="l"/>
            <a:r>
              <a:rPr lang="it-IT" dirty="0" smtClean="0">
                <a:latin typeface="+mj-lt"/>
              </a:rPr>
              <a:t>Per individuare gli standard di qualità le PA devono definire:</a:t>
            </a:r>
          </a:p>
          <a:p>
            <a:pPr algn="l"/>
            <a:r>
              <a:rPr lang="it-IT" b="1" dirty="0"/>
              <a:t>×</a:t>
            </a:r>
            <a:r>
              <a:rPr lang="it-IT" b="1" dirty="0" smtClean="0"/>
              <a:t> </a:t>
            </a:r>
            <a:r>
              <a:rPr lang="it-IT" dirty="0" smtClean="0">
                <a:latin typeface="+mj-lt"/>
              </a:rPr>
              <a:t>	la </a:t>
            </a:r>
            <a:r>
              <a:rPr lang="it-IT" b="1" dirty="0"/>
              <a:t>mappa dei servizi erogati </a:t>
            </a:r>
          </a:p>
          <a:p>
            <a:pPr algn="l"/>
            <a:r>
              <a:rPr lang="it-IT" dirty="0" smtClean="0">
                <a:latin typeface="+mj-lt"/>
              </a:rPr>
              <a:t>	1.1	principali caratteristiche</a:t>
            </a:r>
          </a:p>
          <a:p>
            <a:pPr algn="l"/>
            <a:r>
              <a:rPr lang="it-IT" dirty="0">
                <a:latin typeface="+mj-lt"/>
              </a:rPr>
              <a:t>	</a:t>
            </a:r>
            <a:r>
              <a:rPr lang="it-IT" dirty="0" smtClean="0">
                <a:latin typeface="+mj-lt"/>
              </a:rPr>
              <a:t>1.2	modalità di erogazione</a:t>
            </a:r>
          </a:p>
          <a:p>
            <a:pPr algn="l"/>
            <a:r>
              <a:rPr lang="it-IT" dirty="0">
                <a:latin typeface="+mj-lt"/>
              </a:rPr>
              <a:t>	</a:t>
            </a:r>
            <a:r>
              <a:rPr lang="it-IT" dirty="0" smtClean="0">
                <a:latin typeface="+mj-lt"/>
              </a:rPr>
              <a:t>1.3	tipologia di utenza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le </a:t>
            </a:r>
            <a:r>
              <a:rPr lang="it-IT" b="1" dirty="0">
                <a:solidFill>
                  <a:srgbClr val="C00000"/>
                </a:solidFill>
              </a:rPr>
              <a:t>dimensioni</a:t>
            </a:r>
            <a:r>
              <a:rPr lang="it-IT" dirty="0" smtClean="0">
                <a:latin typeface="+mj-lt"/>
              </a:rPr>
              <a:t> della qualità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le modalità di elaborazione degli </a:t>
            </a:r>
            <a:r>
              <a:rPr lang="it-IT" b="1" dirty="0">
                <a:solidFill>
                  <a:srgbClr val="C00000"/>
                </a:solidFill>
              </a:rPr>
              <a:t>indicatori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le modalità di </a:t>
            </a:r>
            <a:r>
              <a:rPr lang="it-IT" dirty="0">
                <a:latin typeface="+mj-lt"/>
              </a:rPr>
              <a:t>definizione</a:t>
            </a:r>
            <a:r>
              <a:rPr lang="it-IT" dirty="0" smtClean="0">
                <a:latin typeface="+mj-lt"/>
              </a:rPr>
              <a:t> degli standard (</a:t>
            </a:r>
            <a:r>
              <a:rPr lang="it-IT" dirty="0" err="1" smtClean="0">
                <a:latin typeface="+mj-lt"/>
              </a:rPr>
              <a:t>benchmarking</a:t>
            </a:r>
            <a:r>
              <a:rPr lang="it-IT" dirty="0" smtClean="0">
                <a:latin typeface="+mj-lt"/>
              </a:rPr>
              <a:t>, serie storiche), 	soggetti a </a:t>
            </a:r>
            <a:r>
              <a:rPr lang="it-IT" b="1" dirty="0"/>
              <a:t>revisione annuale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/>
              <a:t>pubblicizzazione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620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2" y="3049267"/>
            <a:ext cx="5832857" cy="821803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Dimensioni della qualità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4197" y="230171"/>
            <a:ext cx="10307256" cy="6459996"/>
          </a:xfrm>
        </p:spPr>
        <p:txBody>
          <a:bodyPr>
            <a:normAutofit/>
          </a:bodyPr>
          <a:lstStyle/>
          <a:p>
            <a:pPr algn="l"/>
            <a:r>
              <a:rPr lang="it-IT" i="1" u="sng" dirty="0" smtClean="0">
                <a:latin typeface="+mj-lt"/>
              </a:rPr>
              <a:t>La qualità effettiva dei servizi è rappresentata da molteplici dimensioni</a:t>
            </a:r>
          </a:p>
          <a:p>
            <a:pPr algn="l"/>
            <a:endParaRPr lang="it-IT" sz="1050" dirty="0" smtClean="0">
              <a:latin typeface="+mj-lt"/>
            </a:endParaRPr>
          </a:p>
          <a:p>
            <a:pPr algn="l"/>
            <a:r>
              <a:rPr lang="it-IT" u="sng" dirty="0">
                <a:latin typeface="+mj-lt"/>
              </a:rPr>
              <a:t>Dimensioni </a:t>
            </a:r>
            <a:r>
              <a:rPr lang="it-IT" u="sng" dirty="0" smtClean="0">
                <a:latin typeface="+mj-lt"/>
              </a:rPr>
              <a:t>rilevanti</a:t>
            </a:r>
          </a:p>
          <a:p>
            <a:pPr algn="l"/>
            <a:endParaRPr lang="it-IT" sz="1100" u="sng" dirty="0">
              <a:latin typeface="+mj-lt"/>
            </a:endParaRP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/>
              <a:t>accessibilità</a:t>
            </a:r>
            <a:r>
              <a:rPr lang="it-IT" dirty="0">
                <a:latin typeface="+mj-lt"/>
              </a:rPr>
              <a:t> (fisica e multicanale)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/>
              <a:t>tempestività</a:t>
            </a:r>
            <a:r>
              <a:rPr lang="it-IT" dirty="0" smtClean="0">
                <a:latin typeface="+mj-lt"/>
              </a:rPr>
              <a:t> (tempo tra la richiesta e l’erogazione)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 smtClean="0"/>
              <a:t>trasparenza</a:t>
            </a:r>
            <a:r>
              <a:rPr lang="it-IT" dirty="0" smtClean="0">
                <a:latin typeface="+mj-lt"/>
              </a:rPr>
              <a:t> delle informazioni (a chi, cosa e come richiederle)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 smtClean="0"/>
              <a:t>efficacia</a:t>
            </a:r>
            <a:r>
              <a:rPr lang="it-IT" dirty="0" smtClean="0">
                <a:latin typeface="+mj-lt"/>
              </a:rPr>
              <a:t> (rispondenza tra prestazione e aspettative degli utenti)</a:t>
            </a:r>
          </a:p>
          <a:p>
            <a:pPr algn="l"/>
            <a:r>
              <a:rPr lang="it-IT" dirty="0" smtClean="0">
                <a:latin typeface="+mj-lt"/>
              </a:rPr>
              <a:t>	</a:t>
            </a:r>
            <a:r>
              <a:rPr lang="it-IT" dirty="0">
                <a:latin typeface="+mj-lt"/>
              </a:rPr>
              <a:t> × 	</a:t>
            </a:r>
            <a:r>
              <a:rPr lang="it-IT" dirty="0" smtClean="0">
                <a:latin typeface="+mj-lt"/>
              </a:rPr>
              <a:t>conformità (alle norme)</a:t>
            </a:r>
          </a:p>
          <a:p>
            <a:pPr algn="l"/>
            <a:r>
              <a:rPr lang="it-IT" dirty="0">
                <a:latin typeface="+mj-lt"/>
              </a:rPr>
              <a:t>	 × </a:t>
            </a:r>
            <a:r>
              <a:rPr lang="it-IT" dirty="0" smtClean="0">
                <a:latin typeface="+mj-lt"/>
              </a:rPr>
              <a:t>	affidabilità (coerenza)</a:t>
            </a:r>
          </a:p>
          <a:p>
            <a:pPr algn="l"/>
            <a:r>
              <a:rPr lang="it-IT" dirty="0">
                <a:latin typeface="+mj-lt"/>
              </a:rPr>
              <a:t>	 × </a:t>
            </a:r>
            <a:r>
              <a:rPr lang="it-IT" dirty="0" smtClean="0">
                <a:latin typeface="+mj-lt"/>
              </a:rPr>
              <a:t>	compiutezza</a:t>
            </a:r>
          </a:p>
          <a:p>
            <a:pPr lvl="0" algn="l"/>
            <a:endParaRPr lang="it-IT" sz="1050" dirty="0">
              <a:solidFill>
                <a:prstClr val="black"/>
              </a:solidFill>
              <a:latin typeface="Calibri Light" panose="020F0302020204030204"/>
            </a:endParaRPr>
          </a:p>
          <a:p>
            <a:pPr algn="l"/>
            <a:r>
              <a:rPr lang="it-IT" u="sng" dirty="0">
                <a:latin typeface="+mj-lt"/>
              </a:rPr>
              <a:t>Dimensioni </a:t>
            </a:r>
            <a:r>
              <a:rPr lang="it-IT" u="sng" dirty="0" smtClean="0">
                <a:latin typeface="+mj-lt"/>
              </a:rPr>
              <a:t>aggiuntive</a:t>
            </a:r>
          </a:p>
          <a:p>
            <a:pPr algn="l"/>
            <a:endParaRPr lang="it-IT" sz="1050" cap="all" dirty="0">
              <a:latin typeface="+mj-lt"/>
            </a:endParaRPr>
          </a:p>
          <a:p>
            <a:pPr algn="l"/>
            <a:r>
              <a:rPr lang="it-IT" dirty="0" smtClean="0">
                <a:latin typeface="+mj-lt"/>
              </a:rPr>
              <a:t>Continuità, elasticità, flessibilità, equità, efficienza, empatia …</a:t>
            </a:r>
          </a:p>
          <a:p>
            <a:pPr algn="l"/>
            <a:endParaRPr lang="it-IT" dirty="0" smtClean="0">
              <a:latin typeface="+mj-lt"/>
            </a:endParaRPr>
          </a:p>
          <a:p>
            <a:pPr algn="l"/>
            <a:endParaRPr lang="it-IT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448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2" y="3049267"/>
            <a:ext cx="5832857" cy="821803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Indicatori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4197" y="230171"/>
            <a:ext cx="10307256" cy="6459996"/>
          </a:xfrm>
        </p:spPr>
        <p:txBody>
          <a:bodyPr>
            <a:normAutofit lnSpcReduction="10000"/>
          </a:bodyPr>
          <a:lstStyle/>
          <a:p>
            <a:pPr algn="l"/>
            <a:r>
              <a:rPr lang="it-IT" i="1" u="sng" dirty="0" smtClean="0">
                <a:latin typeface="+mj-lt"/>
              </a:rPr>
              <a:t>Misure o rapporti tra misure in grado di rappresentare un certo fenomeno</a:t>
            </a:r>
          </a:p>
          <a:p>
            <a:pPr algn="l"/>
            <a:r>
              <a:rPr lang="it-IT" i="1" u="sng" dirty="0" smtClean="0">
                <a:latin typeface="+mj-lt"/>
              </a:rPr>
              <a:t>Ad ogni indicatore è associato un valore programmato</a:t>
            </a:r>
          </a:p>
          <a:p>
            <a:pPr algn="l"/>
            <a:r>
              <a:rPr lang="it-IT" dirty="0" smtClean="0">
                <a:latin typeface="+mj-lt"/>
              </a:rPr>
              <a:t>Per la definizione del valore programmato si deve tenere conto innanzi tutto di quanto eventualmente già fissato nel Contratto di Servizio o nelle previsioni stabilite da leggi, regolamenti o altri provvedimenti </a:t>
            </a:r>
          </a:p>
          <a:p>
            <a:pPr algn="l"/>
            <a:endParaRPr lang="it-IT" sz="1050" dirty="0" smtClean="0">
              <a:latin typeface="+mj-lt"/>
            </a:endParaRPr>
          </a:p>
          <a:p>
            <a:pPr algn="l"/>
            <a:r>
              <a:rPr lang="it-IT" u="sng" dirty="0" smtClean="0">
                <a:latin typeface="+mj-lt"/>
              </a:rPr>
              <a:t>Requisiti</a:t>
            </a:r>
            <a:r>
              <a:rPr lang="it-IT" cap="all" dirty="0" smtClean="0">
                <a:latin typeface="+mj-lt"/>
              </a:rPr>
              <a:t> </a:t>
            </a:r>
          </a:p>
          <a:p>
            <a:pPr algn="l"/>
            <a:endParaRPr lang="it-IT" cap="all" dirty="0" smtClean="0">
              <a:latin typeface="+mj-lt"/>
            </a:endParaRP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 smtClean="0"/>
              <a:t>rilevanza</a:t>
            </a:r>
            <a:endParaRPr lang="it-IT" b="1" dirty="0"/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 smtClean="0"/>
              <a:t>accuratezza</a:t>
            </a:r>
            <a:r>
              <a:rPr lang="it-IT" dirty="0" smtClean="0">
                <a:latin typeface="+mj-lt"/>
              </a:rPr>
              <a:t> 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 smtClean="0"/>
              <a:t>temporalità</a:t>
            </a:r>
            <a:endParaRPr lang="it-IT" dirty="0" smtClean="0">
              <a:latin typeface="+mj-lt"/>
            </a:endParaRP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 smtClean="0"/>
              <a:t>fruibilità</a:t>
            </a:r>
          </a:p>
          <a:p>
            <a:pPr algn="l"/>
            <a:r>
              <a:rPr lang="it-IT" b="1" dirty="0" smtClean="0"/>
              <a:t>× 	interpretabilità</a:t>
            </a:r>
          </a:p>
          <a:p>
            <a:pPr algn="l"/>
            <a:r>
              <a:rPr lang="it-IT" b="1" dirty="0" smtClean="0"/>
              <a:t>× 	coerenza</a:t>
            </a:r>
            <a:endParaRPr lang="it-IT" b="1" dirty="0"/>
          </a:p>
          <a:p>
            <a:pPr algn="l"/>
            <a:endParaRPr lang="it-IT" dirty="0" smtClean="0">
              <a:latin typeface="+mj-lt"/>
            </a:endParaRPr>
          </a:p>
          <a:p>
            <a:pPr algn="l"/>
            <a:r>
              <a:rPr lang="it-IT" dirty="0">
                <a:latin typeface="+mj-lt"/>
              </a:rPr>
              <a:t>	</a:t>
            </a:r>
            <a:endParaRPr lang="it-IT" dirty="0" smtClean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741043" y="3090169"/>
            <a:ext cx="3437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smtClean="0">
                <a:latin typeface="+mj-lt"/>
              </a:rPr>
              <a:t>Il metodo di rilevazione deve essere costante, affinché i dati siano confrontabili nel tempo  </a:t>
            </a:r>
            <a:endParaRPr lang="it-IT" sz="2000" i="1" dirty="0">
              <a:latin typeface="+mj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41043" y="4307440"/>
            <a:ext cx="343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smtClean="0">
                <a:latin typeface="+mj-lt"/>
              </a:rPr>
              <a:t>Dati facilmente comprensibili e utilizzabili per l’analisi</a:t>
            </a:r>
            <a:endParaRPr lang="it-IT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28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2" y="3049267"/>
            <a:ext cx="5832857" cy="821803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  <a:latin typeface="+mn-lt"/>
              </a:rPr>
              <a:t>Semplificazione</a:t>
            </a:r>
            <a:endParaRPr lang="it-IT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64196" y="713403"/>
            <a:ext cx="10307256" cy="5813665"/>
          </a:xfrm>
        </p:spPr>
        <p:txBody>
          <a:bodyPr>
            <a:normAutofit/>
          </a:bodyPr>
          <a:lstStyle/>
          <a:p>
            <a:pPr algn="l"/>
            <a:r>
              <a:rPr lang="it-IT" u="sng" dirty="0" smtClean="0">
                <a:latin typeface="+mj-lt"/>
              </a:rPr>
              <a:t>PA digitale</a:t>
            </a:r>
          </a:p>
          <a:p>
            <a:pPr algn="l"/>
            <a:r>
              <a:rPr lang="it-IT" dirty="0" smtClean="0">
                <a:latin typeface="+mj-lt"/>
              </a:rPr>
              <a:t>L’utilizzo delle </a:t>
            </a:r>
            <a:r>
              <a:rPr lang="it-IT" b="1" dirty="0"/>
              <a:t>tecnologie informatiche </a:t>
            </a:r>
            <a:r>
              <a:rPr lang="it-IT" dirty="0">
                <a:latin typeface="+mj-lt"/>
              </a:rPr>
              <a:t>(ICT) </a:t>
            </a:r>
            <a:r>
              <a:rPr lang="it-IT" dirty="0" smtClean="0">
                <a:latin typeface="+mj-lt"/>
              </a:rPr>
              <a:t>e della rete Internet consente di</a:t>
            </a:r>
          </a:p>
          <a:p>
            <a:pPr algn="l"/>
            <a:r>
              <a:rPr lang="it-IT" b="1" dirty="0"/>
              <a:t>×</a:t>
            </a:r>
            <a:r>
              <a:rPr lang="it-IT" dirty="0" smtClean="0">
                <a:latin typeface="+mj-lt"/>
              </a:rPr>
              <a:t>	</a:t>
            </a:r>
            <a:r>
              <a:rPr lang="it-IT" b="1" dirty="0"/>
              <a:t>innovare</a:t>
            </a:r>
            <a:r>
              <a:rPr lang="it-IT" dirty="0" smtClean="0">
                <a:latin typeface="+mj-lt"/>
              </a:rPr>
              <a:t> le attività e lo svolgimento dei procedimenti amministrativi, 	perseguendo gli obiettivi di efficacia, efficienza ed economicità</a:t>
            </a:r>
          </a:p>
          <a:p>
            <a:pPr algn="l"/>
            <a:r>
              <a:rPr lang="it-IT" b="1" dirty="0"/>
              <a:t>× </a:t>
            </a:r>
            <a:r>
              <a:rPr lang="it-IT" dirty="0" smtClean="0">
                <a:latin typeface="+mj-lt"/>
              </a:rPr>
              <a:t>	aprire </a:t>
            </a:r>
            <a:r>
              <a:rPr lang="it-IT" b="1" dirty="0"/>
              <a:t>nuovi canali di comunicazione </a:t>
            </a:r>
            <a:r>
              <a:rPr lang="it-IT" dirty="0" smtClean="0">
                <a:latin typeface="+mj-lt"/>
              </a:rPr>
              <a:t>e nuovi spazi di partecipazione 	perseguendo gli obiettivi di trasparenza e democraticità</a:t>
            </a:r>
          </a:p>
          <a:p>
            <a:pPr algn="l"/>
            <a:r>
              <a:rPr lang="it-IT" b="1" dirty="0"/>
              <a:t>×</a:t>
            </a:r>
            <a:r>
              <a:rPr lang="it-IT" dirty="0" smtClean="0">
                <a:latin typeface="+mj-lt"/>
              </a:rPr>
              <a:t>	migliorare l’erogazione dei servizi pubblici aprendo nuove possibilità di 	contatto e offrendo </a:t>
            </a:r>
            <a:r>
              <a:rPr lang="it-IT" b="1" dirty="0"/>
              <a:t>nuovi </a:t>
            </a:r>
            <a:r>
              <a:rPr lang="it-IT" b="1" dirty="0" smtClean="0"/>
              <a:t>servizi</a:t>
            </a:r>
          </a:p>
          <a:p>
            <a:pPr algn="l"/>
            <a:endParaRPr lang="it-IT" sz="1050" b="1" dirty="0" smtClean="0"/>
          </a:p>
          <a:p>
            <a:pPr algn="l"/>
            <a:r>
              <a:rPr lang="it-IT" u="sng" dirty="0">
                <a:latin typeface="+mj-lt"/>
              </a:rPr>
              <a:t>Comunicazione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rendere il </a:t>
            </a:r>
            <a:r>
              <a:rPr lang="it-IT" dirty="0">
                <a:latin typeface="+mj-lt"/>
              </a:rPr>
              <a:t>linguaggio amministrativo </a:t>
            </a:r>
            <a:r>
              <a:rPr lang="it-IT" dirty="0" smtClean="0">
                <a:latin typeface="+mj-lt"/>
              </a:rPr>
              <a:t>semplice, chiaro, sintetico, immediato</a:t>
            </a:r>
          </a:p>
          <a:p>
            <a:pPr algn="l"/>
            <a:r>
              <a:rPr lang="it-IT" b="1" dirty="0" smtClean="0"/>
              <a:t>× </a:t>
            </a:r>
            <a:r>
              <a:rPr lang="it-IT" dirty="0" smtClean="0">
                <a:latin typeface="+mj-lt"/>
              </a:rPr>
              <a:t>	adattare la forma e lo stile ai destinatari della comunicazione (target utenti)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462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319514" cy="6858000"/>
          </a:xfrm>
          <a:prstGeom prst="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56671" y="2800410"/>
            <a:ext cx="5832857" cy="1319515"/>
          </a:xfrm>
        </p:spPr>
        <p:txBody>
          <a:bodyPr>
            <a:noAutofit/>
          </a:bodyPr>
          <a:lstStyle/>
          <a:p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Customer</a:t>
            </a:r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/Citizen </a:t>
            </a:r>
            <a:r>
              <a:rPr lang="it-IT" sz="4000" b="1" dirty="0" err="1" smtClean="0">
                <a:solidFill>
                  <a:schemeClr val="bg1"/>
                </a:solidFill>
                <a:latin typeface="+mn-lt"/>
              </a:rPr>
              <a:t>Satisfaction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17897" y="522167"/>
            <a:ext cx="10307256" cy="5813665"/>
          </a:xfrm>
        </p:spPr>
        <p:txBody>
          <a:bodyPr>
            <a:normAutofit/>
          </a:bodyPr>
          <a:lstStyle/>
          <a:p>
            <a:pPr algn="l"/>
            <a:r>
              <a:rPr lang="it-IT" i="1" dirty="0" smtClean="0">
                <a:latin typeface="+mj-lt"/>
              </a:rPr>
              <a:t>Processo volto a rilevare il grado di soddisfazione degli utenti nell’ottica del miglioramento del servizio offerto. Serve a:</a:t>
            </a:r>
          </a:p>
          <a:p>
            <a:pPr algn="l"/>
            <a:endParaRPr lang="it-IT" b="1" dirty="0" smtClean="0"/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rilevare</a:t>
            </a:r>
            <a:r>
              <a:rPr lang="it-IT" b="1" dirty="0" smtClean="0"/>
              <a:t> </a:t>
            </a:r>
            <a:r>
              <a:rPr lang="it-IT" dirty="0" smtClean="0">
                <a:latin typeface="+mj-lt"/>
              </a:rPr>
              <a:t>esigenze, bisogni, aspettative esplicite e latenti degli utenti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rilevare la</a:t>
            </a:r>
            <a:r>
              <a:rPr lang="it-IT" b="1" dirty="0" smtClean="0"/>
              <a:t> </a:t>
            </a:r>
            <a:r>
              <a:rPr lang="it-IT" dirty="0" smtClean="0">
                <a:latin typeface="+mj-lt"/>
              </a:rPr>
              <a:t>percezione </a:t>
            </a:r>
            <a:r>
              <a:rPr lang="it-IT" dirty="0">
                <a:latin typeface="+mj-lt"/>
              </a:rPr>
              <a:t>della qualità del servizio </a:t>
            </a:r>
            <a:r>
              <a:rPr lang="it-IT" dirty="0" smtClean="0">
                <a:latin typeface="+mj-lt"/>
              </a:rPr>
              <a:t>offerto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raccogliere idee e </a:t>
            </a:r>
            <a:r>
              <a:rPr lang="it-IT" dirty="0" smtClean="0">
                <a:latin typeface="+mj-lt"/>
              </a:rPr>
              <a:t>suggerimenti per migliorare l’erogazione dei servizi</a:t>
            </a:r>
            <a:endParaRPr lang="it-IT" dirty="0">
              <a:latin typeface="+mj-lt"/>
            </a:endParaRPr>
          </a:p>
          <a:p>
            <a:pPr algn="l"/>
            <a:r>
              <a:rPr lang="it-IT" b="1" dirty="0" smtClean="0"/>
              <a:t>×	</a:t>
            </a:r>
            <a:r>
              <a:rPr lang="it-IT" dirty="0" smtClean="0">
                <a:latin typeface="+mj-lt"/>
              </a:rPr>
              <a:t>verificare </a:t>
            </a:r>
            <a:r>
              <a:rPr lang="it-IT" dirty="0">
                <a:latin typeface="+mj-lt"/>
              </a:rPr>
              <a:t>l’efficacia delle </a:t>
            </a:r>
            <a:r>
              <a:rPr lang="it-IT" dirty="0" err="1" smtClean="0">
                <a:latin typeface="+mj-lt"/>
              </a:rPr>
              <a:t>policies</a:t>
            </a:r>
            <a:r>
              <a:rPr lang="it-IT" dirty="0" smtClean="0">
                <a:latin typeface="+mj-lt"/>
              </a:rPr>
              <a:t> e la rispondenza ai bisogni reali dei 	destinatari</a:t>
            </a:r>
          </a:p>
          <a:p>
            <a:pPr algn="l"/>
            <a:r>
              <a:rPr lang="it-IT" b="1" dirty="0" smtClean="0"/>
              <a:t>×	</a:t>
            </a:r>
            <a:r>
              <a:rPr lang="it-IT" dirty="0">
                <a:latin typeface="+mj-lt"/>
              </a:rPr>
              <a:t>rafforzare </a:t>
            </a:r>
            <a:r>
              <a:rPr lang="it-IT" dirty="0" smtClean="0">
                <a:latin typeface="+mj-lt"/>
              </a:rPr>
              <a:t>il </a:t>
            </a:r>
            <a:r>
              <a:rPr lang="it-IT" dirty="0">
                <a:latin typeface="+mj-lt"/>
              </a:rPr>
              <a:t>livello di </a:t>
            </a:r>
            <a:r>
              <a:rPr lang="it-IT" dirty="0" smtClean="0">
                <a:latin typeface="+mj-lt"/>
              </a:rPr>
              <a:t>fiducia, partecipazione e ascolto tra cittadini e PA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17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Personalizzato 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1643</Words>
  <Application>Microsoft Office PowerPoint</Application>
  <PresentationFormat>Widescreen</PresentationFormat>
  <Paragraphs>344</Paragraphs>
  <Slides>26</Slides>
  <Notes>0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Tema di Office</vt:lpstr>
      <vt:lpstr>Carte di Qualità dei Servizi</vt:lpstr>
      <vt:lpstr>Presentazione standard di PowerPoint</vt:lpstr>
      <vt:lpstr>Quadro normativo</vt:lpstr>
      <vt:lpstr>Contenuti minimi</vt:lpstr>
      <vt:lpstr>Standard di qualità</vt:lpstr>
      <vt:lpstr>Dimensioni della qualità</vt:lpstr>
      <vt:lpstr>Indicatori</vt:lpstr>
      <vt:lpstr>Semplificazione</vt:lpstr>
      <vt:lpstr>Customer/Citizen Satisfaction</vt:lpstr>
      <vt:lpstr>Contenuti minimi a tutela dei consumatori utenti</vt:lpstr>
      <vt:lpstr>Contenuti minimi a tutela dei consumatori utenti</vt:lpstr>
      <vt:lpstr>Il Protocollo d’Intesa</vt:lpstr>
      <vt:lpstr>Il Protocollo d’Intesa</vt:lpstr>
      <vt:lpstr>I ssppll di Roma Capitale</vt:lpstr>
      <vt:lpstr>Presentazione standard di PowerPoint</vt:lpstr>
      <vt:lpstr>Le Carte di Qualità dei ssppll di Roma Capitale</vt:lpstr>
      <vt:lpstr>Le Carte di Qualità dei ssppll di Roma Capitale</vt:lpstr>
      <vt:lpstr>Le Carte di Qualità dei ssppll di Roma Capitale</vt:lpstr>
      <vt:lpstr>Le Carte di Qualità dei ssppll di Roma Capitale</vt:lpstr>
      <vt:lpstr>Le Carte di Qualità dei ssppll di Roma Capitale</vt:lpstr>
      <vt:lpstr>Le Carte di Qualità dei ssppll di Roma Capitale</vt:lpstr>
      <vt:lpstr>Le Carte di Qualità dei ssppll di Roma Capitale</vt:lpstr>
      <vt:lpstr>Le Carte di Qualità dei ssppll di Roma Capitale</vt:lpstr>
      <vt:lpstr>Best practices</vt:lpstr>
      <vt:lpstr>Conclusioni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Carte di Qualità dei Servizi</dc:title>
  <dc:creator>Anna Maria Baiamonte</dc:creator>
  <cp:lastModifiedBy>Anna Maria Baiamonte</cp:lastModifiedBy>
  <cp:revision>242</cp:revision>
  <dcterms:created xsi:type="dcterms:W3CDTF">2022-07-04T07:23:15Z</dcterms:created>
  <dcterms:modified xsi:type="dcterms:W3CDTF">2022-07-05T10:12:21Z</dcterms:modified>
</cp:coreProperties>
</file>